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7"/>
  </p:notesMasterIdLst>
  <p:sldIdLst>
    <p:sldId id="256" r:id="rId2"/>
    <p:sldId id="295" r:id="rId3"/>
    <p:sldId id="345" r:id="rId4"/>
    <p:sldId id="344" r:id="rId5"/>
    <p:sldId id="296" r:id="rId6"/>
    <p:sldId id="305" r:id="rId7"/>
    <p:sldId id="306" r:id="rId8"/>
    <p:sldId id="297" r:id="rId9"/>
    <p:sldId id="298" r:id="rId10"/>
    <p:sldId id="299" r:id="rId11"/>
    <p:sldId id="258" r:id="rId12"/>
    <p:sldId id="308" r:id="rId13"/>
    <p:sldId id="309" r:id="rId14"/>
    <p:sldId id="300" r:id="rId15"/>
    <p:sldId id="301" r:id="rId16"/>
    <p:sldId id="302" r:id="rId17"/>
    <p:sldId id="303" r:id="rId18"/>
    <p:sldId id="304" r:id="rId19"/>
    <p:sldId id="272" r:id="rId20"/>
    <p:sldId id="274" r:id="rId21"/>
    <p:sldId id="275" r:id="rId22"/>
    <p:sldId id="276" r:id="rId23"/>
    <p:sldId id="277" r:id="rId24"/>
    <p:sldId id="279" r:id="rId25"/>
    <p:sldId id="280" r:id="rId26"/>
    <p:sldId id="281" r:id="rId27"/>
    <p:sldId id="282" r:id="rId28"/>
    <p:sldId id="291" r:id="rId29"/>
    <p:sldId id="292" r:id="rId30"/>
    <p:sldId id="293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323" r:id="rId45"/>
    <p:sldId id="324" r:id="rId46"/>
    <p:sldId id="325" r:id="rId47"/>
    <p:sldId id="326" r:id="rId48"/>
    <p:sldId id="307" r:id="rId49"/>
    <p:sldId id="261" r:id="rId50"/>
    <p:sldId id="262" r:id="rId51"/>
    <p:sldId id="263" r:id="rId52"/>
    <p:sldId id="264" r:id="rId53"/>
    <p:sldId id="265" r:id="rId54"/>
    <p:sldId id="266" r:id="rId55"/>
    <p:sldId id="267" r:id="rId56"/>
    <p:sldId id="268" r:id="rId57"/>
    <p:sldId id="259" r:id="rId58"/>
    <p:sldId id="327" r:id="rId59"/>
    <p:sldId id="328" r:id="rId60"/>
    <p:sldId id="329" r:id="rId61"/>
    <p:sldId id="330" r:id="rId62"/>
    <p:sldId id="331" r:id="rId63"/>
    <p:sldId id="332" r:id="rId64"/>
    <p:sldId id="333" r:id="rId65"/>
    <p:sldId id="334" r:id="rId66"/>
    <p:sldId id="335" r:id="rId67"/>
    <p:sldId id="336" r:id="rId68"/>
    <p:sldId id="337" r:id="rId69"/>
    <p:sldId id="338" r:id="rId70"/>
    <p:sldId id="339" r:id="rId71"/>
    <p:sldId id="340" r:id="rId72"/>
    <p:sldId id="341" r:id="rId73"/>
    <p:sldId id="342" r:id="rId74"/>
    <p:sldId id="343" r:id="rId75"/>
    <p:sldId id="294" r:id="rId7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470"/>
    <a:srgbClr val="F3A900"/>
    <a:srgbClr val="FFFFFF"/>
    <a:srgbClr val="777777"/>
    <a:srgbClr val="345679"/>
    <a:srgbClr val="002652"/>
    <a:srgbClr val="1E497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96"/>
    <p:restoredTop sz="82800" autoAdjust="0"/>
  </p:normalViewPr>
  <p:slideViewPr>
    <p:cSldViewPr>
      <p:cViewPr varScale="1">
        <p:scale>
          <a:sx n="64" d="100"/>
          <a:sy n="64" d="100"/>
        </p:scale>
        <p:origin x="1048" y="184"/>
      </p:cViewPr>
      <p:guideLst>
        <p:guide orient="horz" pos="2160"/>
        <p:guide pos="2880"/>
      </p:guideLst>
    </p:cSldViewPr>
  </p:slideViewPr>
  <p:notesTextViewPr>
    <p:cViewPr>
      <p:scale>
        <a:sx n="85" d="100"/>
        <a:sy n="8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01.emf"/><Relationship Id="rId1" Type="http://schemas.openxmlformats.org/officeDocument/2006/relationships/image" Target="../media/image10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801F3F-85FD-4D6D-9902-DE21320E0477}" type="datetimeFigureOut">
              <a:rPr lang="en-US" smtClean="0"/>
              <a:pPr/>
              <a:t>6/14/18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D726F-AA01-4A9D-81D1-A09838CFA8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62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413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86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8630" indent="-342900"/>
            <a:r>
              <a:rPr lang="en-US" dirty="0"/>
              <a:t>Mental models are built from prior experience</a:t>
            </a:r>
          </a:p>
          <a:p>
            <a:pPr marL="468630" indent="-342900"/>
            <a:r>
              <a:rPr lang="en-US" dirty="0"/>
              <a:t>We expect new input to “fit” the existing model</a:t>
            </a:r>
          </a:p>
          <a:p>
            <a:pPr marL="468630" indent="-342900"/>
            <a:r>
              <a:rPr lang="en-US" dirty="0"/>
              <a:t>Updates are </a:t>
            </a:r>
            <a:r>
              <a:rPr lang="en-US" b="1" dirty="0"/>
              <a:t>expensive</a:t>
            </a:r>
            <a:r>
              <a:rPr lang="en-US" dirty="0"/>
              <a:t>: given input that almost fits, we’ll distort information to avoid re-fitting the model</a:t>
            </a:r>
            <a:endParaRPr lang="en-US" b="1" dirty="0"/>
          </a:p>
          <a:p>
            <a:pPr marL="468630" indent="-342900"/>
            <a:r>
              <a:rPr lang="en-US" b="1" dirty="0"/>
              <a:t>Expectation</a:t>
            </a:r>
            <a:r>
              <a:rPr lang="en-US" dirty="0"/>
              <a:t> is at least as strong as perception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942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8630" indent="-342900"/>
            <a:r>
              <a:rPr lang="en-US" dirty="0">
                <a:solidFill>
                  <a:srgbClr val="292934"/>
                </a:solidFill>
              </a:rPr>
              <a:t>“First impressions matter”</a:t>
            </a:r>
          </a:p>
          <a:p>
            <a:pPr marL="468630" indent="-342900"/>
            <a:r>
              <a:rPr lang="en-US" dirty="0">
                <a:solidFill>
                  <a:srgbClr val="292934"/>
                </a:solidFill>
              </a:rPr>
              <a:t>Early information can have the highest impact</a:t>
            </a:r>
          </a:p>
          <a:p>
            <a:pPr marL="468630" indent="-342900"/>
            <a:r>
              <a:rPr lang="en-US" dirty="0">
                <a:solidFill>
                  <a:srgbClr val="292934"/>
                </a:solidFill>
              </a:rPr>
              <a:t>The order in which we present pieces of information can shape how a person understands the whole</a:t>
            </a:r>
          </a:p>
          <a:p>
            <a:pPr marL="468630" indent="-342900"/>
            <a:r>
              <a:rPr lang="en-US" dirty="0">
                <a:solidFill>
                  <a:srgbClr val="292934"/>
                </a:solidFill>
              </a:rPr>
              <a:t>Once a mental model is formed, it takes effort to alter 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4267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8630" indent="-342900"/>
            <a:r>
              <a:rPr lang="en-US" dirty="0">
                <a:solidFill>
                  <a:srgbClr val="292934"/>
                </a:solidFill>
              </a:rPr>
              <a:t>Integrating competing perspectives is challenging</a:t>
            </a:r>
          </a:p>
          <a:p>
            <a:pPr marL="468630" indent="-342900"/>
            <a:r>
              <a:rPr lang="en-US" dirty="0">
                <a:solidFill>
                  <a:srgbClr val="292934"/>
                </a:solidFill>
              </a:rPr>
              <a:t>Switching between multiple perspectives is also difficult (visually or mentally)</a:t>
            </a:r>
          </a:p>
          <a:p>
            <a:pPr marL="468630" indent="-342900"/>
            <a:r>
              <a:rPr lang="en-US" b="1" dirty="0">
                <a:solidFill>
                  <a:srgbClr val="292934"/>
                </a:solidFill>
              </a:rPr>
              <a:t>Tricky part</a:t>
            </a:r>
            <a:r>
              <a:rPr lang="en-US" dirty="0">
                <a:solidFill>
                  <a:srgbClr val="292934"/>
                </a:solidFill>
              </a:rPr>
              <a:t>: real-world problem often require such perspective switching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59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8630" indent="-342900"/>
            <a:r>
              <a:rPr lang="en-US" dirty="0"/>
              <a:t>Longer exposure to ambiguous data makes people </a:t>
            </a:r>
            <a:r>
              <a:rPr lang="en-US" b="1" dirty="0"/>
              <a:t>more confident </a:t>
            </a:r>
            <a:r>
              <a:rPr lang="en-US" dirty="0"/>
              <a:t>in their initial model</a:t>
            </a:r>
          </a:p>
          <a:p>
            <a:pPr marL="468630" indent="-342900"/>
            <a:r>
              <a:rPr lang="en-US" dirty="0"/>
              <a:t>This is true even if new data presents strong evidence that their model is </a:t>
            </a:r>
            <a:r>
              <a:rPr lang="en-US" b="1" dirty="0"/>
              <a:t>wrong</a:t>
            </a:r>
            <a:r>
              <a:rPr lang="en-US" dirty="0"/>
              <a:t>!</a:t>
            </a:r>
          </a:p>
          <a:p>
            <a:pPr marL="468630" indent="-342900"/>
            <a:r>
              <a:rPr lang="en-US" dirty="0">
                <a:solidFill>
                  <a:schemeClr val="tx2"/>
                </a:solidFill>
              </a:rPr>
              <a:t>Important</a:t>
            </a:r>
            <a:r>
              <a:rPr lang="en-US" dirty="0"/>
              <a:t>: need to be intentional when we design, because incremental information can be </a:t>
            </a:r>
            <a:r>
              <a:rPr lang="en-US" b="1" dirty="0"/>
              <a:t>misleading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743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215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43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297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573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18 coral </a:t>
            </a:r>
          </a:p>
          <a:p>
            <a:r>
              <a:rPr lang="en-US" dirty="0"/>
              <a:t>12 bony fish</a:t>
            </a:r>
          </a:p>
          <a:p>
            <a:r>
              <a:rPr lang="en-US" dirty="0"/>
              <a:t>10</a:t>
            </a:r>
            <a:r>
              <a:rPr lang="en-US" baseline="0" dirty="0"/>
              <a:t> invertebrates</a:t>
            </a:r>
          </a:p>
          <a:p>
            <a:r>
              <a:rPr lang="en-US" baseline="0" dirty="0"/>
              <a:t>8 anemone</a:t>
            </a:r>
          </a:p>
          <a:p>
            <a:r>
              <a:rPr lang="en-US" baseline="0" dirty="0"/>
              <a:t>4 sponge</a:t>
            </a:r>
          </a:p>
          <a:p>
            <a:r>
              <a:rPr lang="en-US" baseline="0" dirty="0"/>
              <a:t>3 copepods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444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807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 from </a:t>
            </a:r>
            <a:r>
              <a:rPr lang="en-US" dirty="0" err="1"/>
              <a:t>StackOverflow</a:t>
            </a:r>
            <a:r>
              <a:rPr lang="en-US" dirty="0"/>
              <a:t>:</a:t>
            </a:r>
            <a:r>
              <a:rPr lang="en-US" baseline="0" dirty="0"/>
              <a:t> http://i.stack.imgur.com/hbO8v.jpg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450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27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099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Oldest known attempt to show changing values graphically</a:t>
            </a:r>
          </a:p>
          <a:p>
            <a:r>
              <a:rPr lang="en-US" dirty="0">
                <a:latin typeface="Arial" charset="0"/>
              </a:rPr>
              <a:t>Inclinations of the planetary orbits over time</a:t>
            </a:r>
          </a:p>
          <a:p>
            <a:r>
              <a:rPr lang="en-US" dirty="0"/>
              <a:t>A</a:t>
            </a:r>
            <a:r>
              <a:rPr lang="en-US" baseline="0" dirty="0"/>
              <a:t>n</a:t>
            </a:r>
            <a:r>
              <a:rPr lang="en-US" dirty="0"/>
              <a:t> handwritten appendix in the back of a copy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Macrobius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Commentary on Cicero's 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Somnium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Scipionis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sitting in a library in Munich.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471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3470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347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002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6/14/18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2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04E1C1F-C217-4AD6-AF7C-55411A2E8AB0}" type="datetimeFigureOut">
              <a:rPr lang="en-US" smtClean="0"/>
              <a:pPr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rgbClr val="00347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3470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Lucida Grande"/>
        <a:buChar char="-"/>
        <a:defRPr sz="2000" kern="1200">
          <a:solidFill>
            <a:srgbClr val="003470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"/>
        <a:defRPr sz="1800" kern="1200">
          <a:solidFill>
            <a:srgbClr val="003470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rgbClr val="003470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rgbClr val="003470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5.jpeg"/><Relationship Id="rId7" Type="http://schemas.openxmlformats.org/officeDocument/2006/relationships/image" Target="../media/image4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microsoft.com/office/2007/relationships/hdphoto" Target="../media/hdphoto2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tiff"/><Relationship Id="rId3" Type="http://schemas.openxmlformats.org/officeDocument/2006/relationships/image" Target="../media/image60.tiff"/><Relationship Id="rId7" Type="http://schemas.openxmlformats.org/officeDocument/2006/relationships/image" Target="../media/image64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tiff"/><Relationship Id="rId5" Type="http://schemas.openxmlformats.org/officeDocument/2006/relationships/image" Target="../media/image62.tiff"/><Relationship Id="rId4" Type="http://schemas.openxmlformats.org/officeDocument/2006/relationships/image" Target="../media/image61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8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1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00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cap="none" dirty="0"/>
              <a:t>MassMutual DSDP 2018: </a:t>
            </a:r>
            <a:br>
              <a:rPr lang="en-US" dirty="0"/>
            </a:br>
            <a:r>
              <a:rPr lang="en-US" sz="4400" dirty="0"/>
              <a:t>Introduction to </a:t>
            </a:r>
            <a:br>
              <a:rPr lang="en-US" sz="4400" dirty="0"/>
            </a:br>
            <a:r>
              <a:rPr lang="en-US" sz="4400" dirty="0"/>
              <a:t>Data Visualization</a:t>
            </a:r>
            <a:endParaRPr lang="en-US" sz="4400" cap="none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620000" cy="1752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June 15, 2018</a:t>
            </a:r>
          </a:p>
          <a:p>
            <a:r>
              <a:rPr lang="en-US" dirty="0"/>
              <a:t>R. Jordan </a:t>
            </a:r>
            <a:r>
              <a:rPr lang="en-US" dirty="0" err="1"/>
              <a:t>Crouser</a:t>
            </a:r>
            <a:endParaRPr lang="en-US" dirty="0"/>
          </a:p>
          <a:p>
            <a:r>
              <a:rPr lang="en-US" dirty="0"/>
              <a:t>Assistant Professor of Computer Science</a:t>
            </a:r>
          </a:p>
          <a:p>
            <a:r>
              <a:rPr lang="en-US" dirty="0"/>
              <a:t>Smith College</a:t>
            </a:r>
          </a:p>
        </p:txBody>
      </p:sp>
    </p:spTree>
    <p:extLst>
      <p:ext uri="{BB962C8B-B14F-4D97-AF65-F5344CB8AC3E}">
        <p14:creationId xmlns:p14="http://schemas.microsoft.com/office/powerpoint/2010/main" val="474433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3-minute biographies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About </a:t>
            </a:r>
            <a:r>
              <a:rPr lang="en-US" b="1" dirty="0"/>
              <a:t>you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Your name and pronouns</a:t>
            </a:r>
          </a:p>
          <a:p>
            <a:pPr lvl="1"/>
            <a:r>
              <a:rPr lang="en-US" dirty="0"/>
              <a:t>Your alma mater</a:t>
            </a:r>
          </a:p>
          <a:p>
            <a:pPr lvl="1"/>
            <a:r>
              <a:rPr lang="en-US" dirty="0"/>
              <a:t>Your major / area of focus</a:t>
            </a:r>
          </a:p>
          <a:p>
            <a:pPr lvl="1"/>
            <a:endParaRPr lang="en-US" dirty="0"/>
          </a:p>
          <a:p>
            <a:pPr marL="57150" indent="0">
              <a:buNone/>
            </a:pPr>
            <a:r>
              <a:rPr lang="en-US" dirty="0"/>
              <a:t>3 questions: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What brought you to </a:t>
            </a:r>
            <a:r>
              <a:rPr lang="en-US" b="1" dirty="0"/>
              <a:t>DSDP</a:t>
            </a:r>
            <a:r>
              <a:rPr lang="en-US" dirty="0"/>
              <a:t>?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What’s one </a:t>
            </a:r>
            <a:r>
              <a:rPr lang="en-US" b="1" dirty="0"/>
              <a:t>big thing </a:t>
            </a:r>
            <a:r>
              <a:rPr lang="en-US" dirty="0"/>
              <a:t>you hope to get out of it?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What's one thing about life after graduation that you find particularly </a:t>
            </a:r>
            <a:r>
              <a:rPr lang="en-US" b="1" dirty="0"/>
              <a:t>challenging / anxiety-provoking</a:t>
            </a:r>
            <a:r>
              <a:rPr lang="en-US" dirty="0"/>
              <a:t>?</a:t>
            </a:r>
          </a:p>
          <a:p>
            <a:pPr marL="274320" lvl="1" indent="0" algn="ctr">
              <a:buNone/>
            </a:pPr>
            <a:r>
              <a:rPr lang="en-US" dirty="0"/>
              <a:t>-or-</a:t>
            </a:r>
          </a:p>
          <a:p>
            <a:pPr marL="731520" lvl="1" indent="-457200">
              <a:buFont typeface="+mj-lt"/>
              <a:buAutoNum type="arabicPeriod" startAt="3"/>
            </a:pPr>
            <a:r>
              <a:rPr lang="en-US" dirty="0"/>
              <a:t>What’s one thing about you that would probably </a:t>
            </a:r>
            <a:r>
              <a:rPr lang="en-US" b="1" dirty="0"/>
              <a:t>surprise</a:t>
            </a:r>
            <a:r>
              <a:rPr lang="en-US" dirty="0"/>
              <a:t> us?</a:t>
            </a:r>
          </a:p>
        </p:txBody>
      </p:sp>
    </p:spTree>
    <p:extLst>
      <p:ext uri="{BB962C8B-B14F-4D97-AF65-F5344CB8AC3E}">
        <p14:creationId xmlns:p14="http://schemas.microsoft.com/office/powerpoint/2010/main" val="15716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Introductions</a:t>
            </a:r>
          </a:p>
          <a:p>
            <a:r>
              <a:rPr lang="en-US" dirty="0"/>
              <a:t>Visualization overview</a:t>
            </a:r>
          </a:p>
          <a:p>
            <a:pPr lvl="1"/>
            <a:r>
              <a:rPr lang="en-US" dirty="0"/>
              <a:t>Flashback to early experiences in data wrangling</a:t>
            </a:r>
          </a:p>
          <a:p>
            <a:pPr lvl="1"/>
            <a:r>
              <a:rPr lang="en-US" dirty="0"/>
              <a:t>Visualization (def.)</a:t>
            </a:r>
          </a:p>
          <a:p>
            <a:pPr lvl="1"/>
            <a:r>
              <a:rPr lang="en-US" dirty="0"/>
              <a:t>Data (def.)</a:t>
            </a:r>
          </a:p>
          <a:p>
            <a:pPr lvl="1"/>
            <a:r>
              <a:rPr lang="en-US" dirty="0"/>
              <a:t>Quick history lesson</a:t>
            </a:r>
          </a:p>
          <a:p>
            <a:r>
              <a:rPr lang="en-US" dirty="0"/>
              <a:t>Graphical primitives</a:t>
            </a:r>
          </a:p>
          <a:p>
            <a:r>
              <a:rPr lang="en-US" dirty="0"/>
              <a:t>Visual dimensions</a:t>
            </a:r>
          </a:p>
          <a:p>
            <a:r>
              <a:rPr lang="en-US" dirty="0"/>
              <a:t>Pre-lunch activity: deconstructing data graphics</a:t>
            </a:r>
          </a:p>
          <a:p>
            <a:r>
              <a:rPr lang="en-US" dirty="0"/>
              <a:t>After lunch: ggplot2 crash course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619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visualization?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034" y="1066800"/>
            <a:ext cx="8553269" cy="5257800"/>
          </a:xfrm>
        </p:spPr>
      </p:pic>
    </p:spTree>
    <p:extLst>
      <p:ext uri="{BB962C8B-B14F-4D97-AF65-F5344CB8AC3E}">
        <p14:creationId xmlns:p14="http://schemas.microsoft.com/office/powerpoint/2010/main" val="1705899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visualization?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034" y="1072323"/>
            <a:ext cx="8553269" cy="5246753"/>
          </a:xfrm>
        </p:spPr>
      </p:pic>
    </p:spTree>
    <p:extLst>
      <p:ext uri="{BB962C8B-B14F-4D97-AF65-F5344CB8AC3E}">
        <p14:creationId xmlns:p14="http://schemas.microsoft.com/office/powerpoint/2010/main" val="2137839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Flashback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2" y="1600200"/>
            <a:ext cx="8161295" cy="4876800"/>
          </a:xfrm>
        </p:spPr>
      </p:pic>
    </p:spTree>
    <p:extLst>
      <p:ext uri="{BB962C8B-B14F-4D97-AF65-F5344CB8AC3E}">
        <p14:creationId xmlns:p14="http://schemas.microsoft.com/office/powerpoint/2010/main" val="1322891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Flashback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2" y="1600200"/>
            <a:ext cx="8161295" cy="4876799"/>
          </a:xfrm>
        </p:spPr>
      </p:pic>
    </p:spTree>
    <p:extLst>
      <p:ext uri="{BB962C8B-B14F-4D97-AF65-F5344CB8AC3E}">
        <p14:creationId xmlns:p14="http://schemas.microsoft.com/office/powerpoint/2010/main" val="1653511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Flashback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3" y="1600200"/>
            <a:ext cx="8161293" cy="4876799"/>
          </a:xfrm>
        </p:spPr>
      </p:pic>
    </p:spTree>
    <p:extLst>
      <p:ext uri="{BB962C8B-B14F-4D97-AF65-F5344CB8AC3E}">
        <p14:creationId xmlns:p14="http://schemas.microsoft.com/office/powerpoint/2010/main" val="1728473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Flashback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3" y="1600200"/>
            <a:ext cx="8161293" cy="4876798"/>
          </a:xfrm>
        </p:spPr>
      </p:pic>
    </p:spTree>
    <p:extLst>
      <p:ext uri="{BB962C8B-B14F-4D97-AF65-F5344CB8AC3E}">
        <p14:creationId xmlns:p14="http://schemas.microsoft.com/office/powerpoint/2010/main" val="1286012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Flashback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3" y="1600200"/>
            <a:ext cx="8161292" cy="4876798"/>
          </a:xfrm>
        </p:spPr>
      </p:pic>
    </p:spTree>
    <p:extLst>
      <p:ext uri="{BB962C8B-B14F-4D97-AF65-F5344CB8AC3E}">
        <p14:creationId xmlns:p14="http://schemas.microsoft.com/office/powerpoint/2010/main" val="1495317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2514600"/>
            <a:ext cx="8229600" cy="3733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/>
              <a:t>What makes these</a:t>
            </a: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“visualizations” </a:t>
            </a:r>
            <a:r>
              <a:rPr lang="en-US" sz="3200" b="1" dirty="0"/>
              <a:t>useful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336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 &amp; background</a:t>
            </a: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6" t="21926" r="3256"/>
          <a:stretch/>
        </p:blipFill>
        <p:spPr bwMode="auto">
          <a:xfrm>
            <a:off x="609600" y="2209800"/>
            <a:ext cx="2057400" cy="2737792"/>
          </a:xfrm>
          <a:prstGeom prst="rect">
            <a:avLst/>
          </a:prstGeom>
          <a:noFill/>
          <a:ln w="38100">
            <a:solidFill>
              <a:srgbClr val="002552"/>
            </a:solidFill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667000" y="2166878"/>
            <a:ext cx="6019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2000" b="1" dirty="0">
                <a:solidFill>
                  <a:srgbClr val="003470"/>
                </a:solidFill>
              </a:rPr>
              <a:t>2017 on: Asst. Prof. in CS (Smith)</a:t>
            </a:r>
          </a:p>
          <a:p>
            <a:pPr marL="2857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2015 to 2017: Visiting Asst. Prof. in SDS (Smith)</a:t>
            </a:r>
          </a:p>
          <a:p>
            <a:pPr marL="2857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2013 – 2015: Research Scientist (MITLL)</a:t>
            </a:r>
          </a:p>
          <a:p>
            <a:pPr marL="2857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2010 – 2013: PhD in Visual Analytics (Tufts)</a:t>
            </a:r>
          </a:p>
          <a:p>
            <a:pPr marL="2857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2008 – 2010: MSc in Educational Tech. (Tufts)</a:t>
            </a:r>
          </a:p>
          <a:p>
            <a:pPr marL="2857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2004 – 2008: BA in CS and Math (Smith)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1096" y="1179493"/>
            <a:ext cx="128592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470"/>
                </a:solidFill>
              </a:rPr>
              <a:t>Jordan</a:t>
            </a:r>
          </a:p>
          <a:p>
            <a:pPr algn="ctr"/>
            <a:r>
              <a:rPr lang="en-US" sz="1400" dirty="0">
                <a:solidFill>
                  <a:srgbClr val="003470"/>
                </a:solidFill>
              </a:rPr>
              <a:t>(he / him)</a:t>
            </a:r>
            <a:endParaRPr lang="en-US" sz="2800" dirty="0">
              <a:solidFill>
                <a:srgbClr val="003470"/>
              </a:solidFill>
            </a:endParaRPr>
          </a:p>
        </p:txBody>
      </p:sp>
      <p:sp>
        <p:nvSpPr>
          <p:cNvPr id="15" name="Circular Arrow 14"/>
          <p:cNvSpPr/>
          <p:nvPr/>
        </p:nvSpPr>
        <p:spPr>
          <a:xfrm rot="7055293" flipV="1">
            <a:off x="59733" y="1655802"/>
            <a:ext cx="1199497" cy="1205303"/>
          </a:xfrm>
          <a:prstGeom prst="circularArrow">
            <a:avLst>
              <a:gd name="adj1" fmla="val 1411"/>
              <a:gd name="adj2" fmla="val 1563058"/>
              <a:gd name="adj3" fmla="val 20880751"/>
              <a:gd name="adj4" fmla="val 12828453"/>
              <a:gd name="adj5" fmla="val 7233"/>
            </a:avLst>
          </a:prstGeom>
          <a:solidFill>
            <a:srgbClr val="003470"/>
          </a:solidFill>
          <a:ln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914077" y="-13590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3900" y="5486400"/>
            <a:ext cx="769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algn="ctr">
              <a:lnSpc>
                <a:spcPct val="150000"/>
              </a:lnSpc>
            </a:pPr>
            <a:r>
              <a:rPr lang="en-US" sz="2000" b="1" dirty="0">
                <a:solidFill>
                  <a:srgbClr val="003470"/>
                </a:solidFill>
              </a:rPr>
              <a:t>For more info, visit: </a:t>
            </a:r>
          </a:p>
          <a:p>
            <a:pPr marL="114300" algn="ctr">
              <a:lnSpc>
                <a:spcPct val="150000"/>
              </a:lnSpc>
            </a:pPr>
            <a:r>
              <a:rPr lang="en-US" sz="2000" dirty="0" err="1">
                <a:solidFill>
                  <a:srgbClr val="003470"/>
                </a:solidFill>
              </a:rPr>
              <a:t>www.science.smith.edu</a:t>
            </a:r>
            <a:r>
              <a:rPr lang="en-US" sz="2000" dirty="0">
                <a:solidFill>
                  <a:srgbClr val="003470"/>
                </a:solidFill>
              </a:rPr>
              <a:t>/~</a:t>
            </a:r>
            <a:r>
              <a:rPr lang="en-US" sz="2000" dirty="0" err="1">
                <a:solidFill>
                  <a:srgbClr val="003470"/>
                </a:solidFill>
              </a:rPr>
              <a:t>jcrouser</a:t>
            </a:r>
            <a:endParaRPr lang="en-US" sz="2000" dirty="0">
              <a:solidFill>
                <a:srgbClr val="0034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464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they help you spot trends?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5943600" cy="4876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1854, cholera broke out in London</a:t>
            </a:r>
          </a:p>
          <a:p>
            <a:pPr lvl="1">
              <a:buFont typeface="Lucida Grande"/>
              <a:buChar char="-"/>
            </a:pPr>
            <a:r>
              <a:rPr lang="en-US" dirty="0"/>
              <a:t>127 people near Broad St. died within 3 days</a:t>
            </a:r>
          </a:p>
          <a:p>
            <a:pPr lvl="1">
              <a:buFont typeface="Lucida Grande"/>
              <a:buChar char="-"/>
            </a:pPr>
            <a:r>
              <a:rPr lang="en-US" dirty="0"/>
              <a:t>616 people died within 30 days</a:t>
            </a:r>
          </a:p>
          <a:p>
            <a:r>
              <a:rPr lang="en-US" dirty="0"/>
              <a:t>Initial explanation: </a:t>
            </a:r>
          </a:p>
          <a:p>
            <a:pPr marL="0" indent="0" algn="ctr">
              <a:buNone/>
            </a:pPr>
            <a:r>
              <a:rPr lang="en-US" i="1" dirty="0"/>
              <a:t>“Miasma in the atmosphere”</a:t>
            </a:r>
          </a:p>
          <a:p>
            <a:r>
              <a:rPr lang="en-US" dirty="0"/>
              <a:t>Dr. John Snow was the first to link the outbreak to </a:t>
            </a:r>
            <a:r>
              <a:rPr lang="en-US" b="1" dirty="0"/>
              <a:t>contaminated water</a:t>
            </a:r>
            <a:endParaRPr lang="en-US" dirty="0"/>
          </a:p>
          <a:p>
            <a:r>
              <a:rPr lang="en-US" dirty="0"/>
              <a:t>How did he do it?</a:t>
            </a:r>
          </a:p>
          <a:p>
            <a:pPr lvl="1">
              <a:buFont typeface="Lucida Grande"/>
              <a:buChar char="-"/>
            </a:pPr>
            <a:r>
              <a:rPr lang="en-US" dirty="0"/>
              <a:t>Talked to local residents</a:t>
            </a:r>
          </a:p>
          <a:p>
            <a:pPr lvl="1">
              <a:buFont typeface="Lucida Grande"/>
              <a:buChar char="-"/>
            </a:pPr>
            <a:r>
              <a:rPr lang="en-US" dirty="0"/>
              <a:t>Identified a water pump as  a likely source</a:t>
            </a:r>
          </a:p>
          <a:p>
            <a:pPr lvl="1">
              <a:buFont typeface="Lucida Grande"/>
              <a:buChar char="-"/>
            </a:pPr>
            <a:r>
              <a:rPr lang="en-US" dirty="0"/>
              <a:t>Used maps to illustrate his theory</a:t>
            </a:r>
          </a:p>
          <a:p>
            <a:pPr lvl="1">
              <a:buFont typeface="Lucida Grande"/>
              <a:buChar char="-"/>
            </a:pPr>
            <a:r>
              <a:rPr lang="en-US" dirty="0"/>
              <a:t>Convinced authorities to disable the pump</a:t>
            </a:r>
          </a:p>
        </p:txBody>
      </p:sp>
      <p:sp>
        <p:nvSpPr>
          <p:cNvPr id="4" name="Rectangle 3"/>
          <p:cNvSpPr/>
          <p:nvPr/>
        </p:nvSpPr>
        <p:spPr>
          <a:xfrm>
            <a:off x="2514600" y="6550223"/>
            <a:ext cx="6629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/>
              <a:t>More info here: http://</a:t>
            </a:r>
            <a:r>
              <a:rPr lang="en-US" sz="1100" dirty="0" err="1"/>
              <a:t>en.wikipedia.org</a:t>
            </a:r>
            <a:r>
              <a:rPr lang="en-US" sz="1100" dirty="0"/>
              <a:t>/wiki/1854_Broad_Street_cholera_outbreak </a:t>
            </a:r>
          </a:p>
        </p:txBody>
      </p:sp>
      <p:pic>
        <p:nvPicPr>
          <p:cNvPr id="6" name="Picture 5" descr="Screen Shot 2015-02-18 at 12.43.2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823" y="2362200"/>
            <a:ext cx="2821577" cy="3657600"/>
          </a:xfrm>
          <a:prstGeom prst="rect">
            <a:avLst/>
          </a:prstGeom>
        </p:spPr>
      </p:pic>
      <p:pic>
        <p:nvPicPr>
          <p:cNvPr id="7" name="Picture 6" descr="Screen Shot 2015-02-18 at 12.39.04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46"/>
          <a:stretch/>
        </p:blipFill>
        <p:spPr>
          <a:xfrm>
            <a:off x="304800" y="1143000"/>
            <a:ext cx="8610600" cy="5380789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 rot="1800000">
            <a:off x="5406097" y="3850469"/>
            <a:ext cx="914400" cy="533400"/>
          </a:xfrm>
          <a:prstGeom prst="leftArrow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20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362200" y="1320800"/>
            <a:ext cx="6172200" cy="3733800"/>
            <a:chOff x="2362200" y="1219200"/>
            <a:chExt cx="6172200" cy="3733800"/>
          </a:xfrm>
        </p:grpSpPr>
        <p:sp>
          <p:nvSpPr>
            <p:cNvPr id="5" name="Oval 4"/>
            <p:cNvSpPr/>
            <p:nvPr/>
          </p:nvSpPr>
          <p:spPr>
            <a:xfrm>
              <a:off x="2362200" y="1676400"/>
              <a:ext cx="1219200" cy="685800"/>
            </a:xfrm>
            <a:prstGeom prst="ellipse">
              <a:avLst/>
            </a:prstGeom>
            <a:solidFill>
              <a:srgbClr val="FFFFFF">
                <a:alpha val="47000"/>
              </a:srgbClr>
            </a:solidFill>
            <a:ln>
              <a:noFill/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7315200" y="4191000"/>
              <a:ext cx="1219200" cy="762000"/>
            </a:xfrm>
            <a:prstGeom prst="ellipse">
              <a:avLst/>
            </a:prstGeom>
            <a:solidFill>
              <a:srgbClr val="FFFFFF">
                <a:alpha val="47000"/>
              </a:srgbClr>
            </a:solidFill>
            <a:ln>
              <a:noFill/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6248400" y="1219200"/>
              <a:ext cx="1066800" cy="609600"/>
            </a:xfrm>
            <a:prstGeom prst="ellipse">
              <a:avLst/>
            </a:prstGeom>
            <a:solidFill>
              <a:srgbClr val="FFFFFF">
                <a:alpha val="47000"/>
              </a:srgbClr>
            </a:solidFill>
            <a:ln>
              <a:noFill/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they help you explore?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676400" y="1168400"/>
            <a:ext cx="5715000" cy="5562600"/>
            <a:chOff x="1676400" y="1168400"/>
            <a:chExt cx="5715000" cy="5562600"/>
          </a:xfrm>
        </p:grpSpPr>
        <p:grpSp>
          <p:nvGrpSpPr>
            <p:cNvPr id="17" name="Group 16"/>
            <p:cNvGrpSpPr/>
            <p:nvPr/>
          </p:nvGrpSpPr>
          <p:grpSpPr>
            <a:xfrm>
              <a:off x="1676400" y="1168400"/>
              <a:ext cx="5715000" cy="5562600"/>
              <a:chOff x="1676400" y="1066800"/>
              <a:chExt cx="5715000" cy="5562600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1676400" y="1066800"/>
                <a:ext cx="5562600" cy="5562600"/>
                <a:chOff x="1676400" y="1066800"/>
                <a:chExt cx="5562600" cy="5562600"/>
              </a:xfrm>
            </p:grpSpPr>
            <p:sp>
              <p:nvSpPr>
                <p:cNvPr id="11" name="Oval 10"/>
                <p:cNvSpPr/>
                <p:nvPr/>
              </p:nvSpPr>
              <p:spPr>
                <a:xfrm>
                  <a:off x="5715000" y="5867400"/>
                  <a:ext cx="1219200" cy="762000"/>
                </a:xfrm>
                <a:prstGeom prst="ellipse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noFill/>
                </a:ln>
                <a:effectLst>
                  <a:glow rad="228600">
                    <a:srgbClr val="008000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4038600" y="1066800"/>
                  <a:ext cx="1066800" cy="762000"/>
                </a:xfrm>
                <a:prstGeom prst="ellipse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noFill/>
                </a:ln>
                <a:effectLst>
                  <a:glow rad="228600">
                    <a:srgbClr val="008000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676400" y="2971800"/>
                  <a:ext cx="990600" cy="762000"/>
                </a:xfrm>
                <a:prstGeom prst="ellipse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noFill/>
                </a:ln>
                <a:effectLst>
                  <a:glow rad="228600">
                    <a:srgbClr val="008000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6248400" y="1905000"/>
                  <a:ext cx="990600" cy="685800"/>
                </a:xfrm>
                <a:prstGeom prst="ellipse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noFill/>
                </a:ln>
                <a:effectLst>
                  <a:glow rad="228600">
                    <a:srgbClr val="008000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" name="Oval 15"/>
              <p:cNvSpPr/>
              <p:nvPr/>
            </p:nvSpPr>
            <p:spPr>
              <a:xfrm>
                <a:off x="6324600" y="4038600"/>
                <a:ext cx="1066800" cy="685800"/>
              </a:xfrm>
              <a:prstGeom prst="ellipse">
                <a:avLst/>
              </a:prstGeom>
              <a:solidFill>
                <a:srgbClr val="FFFFFF">
                  <a:alpha val="47000"/>
                </a:srgbClr>
              </a:solidFill>
              <a:ln>
                <a:noFill/>
              </a:ln>
              <a:effectLst>
                <a:glow rad="228600">
                  <a:srgbClr val="00800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Oval 17"/>
            <p:cNvSpPr/>
            <p:nvPr/>
          </p:nvSpPr>
          <p:spPr>
            <a:xfrm>
              <a:off x="5562600" y="2971800"/>
              <a:ext cx="1143000" cy="685800"/>
            </a:xfrm>
            <a:prstGeom prst="ellipse">
              <a:avLst/>
            </a:prstGeom>
            <a:solidFill>
              <a:srgbClr val="FFFFFF">
                <a:alpha val="47000"/>
              </a:srgbClr>
            </a:solidFill>
            <a:ln>
              <a:noFill/>
            </a:ln>
            <a:effectLst>
              <a:glow rad="228600">
                <a:srgbClr val="0080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20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539" y="1168400"/>
            <a:ext cx="8181321" cy="5689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52400" y="6477000"/>
            <a:ext cx="13764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Credit: </a:t>
            </a:r>
            <a:r>
              <a:rPr lang="en-US" sz="1100" dirty="0" err="1"/>
              <a:t>theyrule.net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04553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they tell a story?</a:t>
            </a:r>
          </a:p>
        </p:txBody>
      </p:sp>
      <p:pic>
        <p:nvPicPr>
          <p:cNvPr id="4" name="Hans Rosling's 200 Countries, 200 Years, 4 Minutes - The Joy of Stats - BBC Four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447800"/>
            <a:ext cx="8229600" cy="4629150"/>
          </a:xfrm>
        </p:spPr>
      </p:pic>
      <p:sp>
        <p:nvSpPr>
          <p:cNvPr id="7" name="Rectangle 6"/>
          <p:cNvSpPr/>
          <p:nvPr/>
        </p:nvSpPr>
        <p:spPr>
          <a:xfrm>
            <a:off x="3886200" y="6400800"/>
            <a:ext cx="5181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Hans </a:t>
            </a:r>
            <a:r>
              <a:rPr lang="en-US" sz="1000" dirty="0" err="1"/>
              <a:t>Rosling’s</a:t>
            </a:r>
            <a:r>
              <a:rPr lang="en-US" sz="1000" dirty="0"/>
              <a:t> 200 Countries, 200 Years, 4 Minutes – The Joy of Stats – BBC Four</a:t>
            </a:r>
          </a:p>
          <a:p>
            <a:pPr algn="r"/>
            <a:r>
              <a:rPr lang="en-US" sz="1000" dirty="0"/>
              <a:t>https://</a:t>
            </a:r>
            <a:r>
              <a:rPr lang="en-US" sz="1000" dirty="0" err="1"/>
              <a:t>www.youtube.com</a:t>
            </a:r>
            <a:r>
              <a:rPr lang="en-US" sz="1000" dirty="0"/>
              <a:t>/</a:t>
            </a:r>
            <a:r>
              <a:rPr lang="en-US" sz="1000" dirty="0" err="1"/>
              <a:t>watch?v</a:t>
            </a:r>
            <a:r>
              <a:rPr lang="en-US" sz="1000" dirty="0"/>
              <a:t>=</a:t>
            </a:r>
            <a:r>
              <a:rPr lang="en-US" sz="1000" dirty="0" err="1"/>
              <a:t>jbkSRLYSojo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6944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(def.)</a:t>
            </a:r>
          </a:p>
        </p:txBody>
      </p:sp>
      <p:sp>
        <p:nvSpPr>
          <p:cNvPr id="2050" name="AutoShape 2" descr="http://b-i.forbesimg.com/louiscolumbus/files/2013/10/Analytics.png"/>
          <p:cNvSpPr>
            <a:spLocks noChangeAspect="1" noChangeArrowheads="1"/>
          </p:cNvSpPr>
          <p:nvPr/>
        </p:nvSpPr>
        <p:spPr bwMode="auto">
          <a:xfrm>
            <a:off x="155575" y="-2041525"/>
            <a:ext cx="5838825" cy="4267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Analytics.png"/>
          <p:cNvPicPr>
            <a:picLocks noChangeAspect="1"/>
          </p:cNvPicPr>
          <p:nvPr/>
        </p:nvPicPr>
        <p:blipFill>
          <a:blip r:embed="rId3" cstate="print"/>
          <a:srcRect l="26471"/>
          <a:stretch>
            <a:fillRect/>
          </a:stretch>
        </p:blipFill>
        <p:spPr>
          <a:xfrm>
            <a:off x="3581400" y="1905000"/>
            <a:ext cx="5145982" cy="3785616"/>
          </a:xfrm>
          <a:prstGeom prst="rect">
            <a:avLst/>
          </a:prstGeom>
          <a:ln>
            <a:solidFill>
              <a:srgbClr val="00539B"/>
            </a:solidFill>
          </a:ln>
        </p:spPr>
      </p:pic>
      <p:sp>
        <p:nvSpPr>
          <p:cNvPr id="6" name="Content Placeholder 1"/>
          <p:cNvSpPr txBox="1">
            <a:spLocks/>
          </p:cNvSpPr>
          <p:nvPr/>
        </p:nvSpPr>
        <p:spPr>
          <a:xfrm>
            <a:off x="457200" y="2590800"/>
            <a:ext cx="2895600" cy="1295400"/>
          </a:xfrm>
          <a:prstGeom prst="rect">
            <a:avLst/>
          </a:prstGeom>
        </p:spPr>
        <p:txBody>
          <a:bodyPr/>
          <a:lstStyle/>
          <a:p>
            <a:pPr algn="ctr">
              <a:buNone/>
            </a:pPr>
            <a:r>
              <a:rPr lang="en-US" sz="2800" dirty="0">
                <a:solidFill>
                  <a:srgbClr val="003470"/>
                </a:solidFill>
              </a:rPr>
              <a:t>Visual </a:t>
            </a:r>
            <a:r>
              <a:rPr lang="en-US" sz="2800" b="1" dirty="0">
                <a:solidFill>
                  <a:srgbClr val="003470"/>
                </a:solidFill>
              </a:rPr>
              <a:t>representations</a:t>
            </a:r>
            <a:r>
              <a:rPr lang="en-US" sz="2800" dirty="0">
                <a:solidFill>
                  <a:srgbClr val="003470"/>
                </a:solidFill>
              </a:rPr>
              <a:t> of data that reinforce human </a:t>
            </a:r>
            <a:r>
              <a:rPr lang="en-US" sz="2800" b="1" dirty="0">
                <a:solidFill>
                  <a:srgbClr val="003470"/>
                </a:solidFill>
              </a:rPr>
              <a:t>cognition</a:t>
            </a:r>
          </a:p>
        </p:txBody>
      </p:sp>
    </p:spTree>
    <p:extLst>
      <p:ext uri="{BB962C8B-B14F-4D97-AF65-F5344CB8AC3E}">
        <p14:creationId xmlns:p14="http://schemas.microsoft.com/office/powerpoint/2010/main" val="17165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(def.)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set of </a:t>
            </a:r>
            <a:r>
              <a:rPr lang="en-US" i="1" dirty="0"/>
              <a:t>variables</a:t>
            </a:r>
            <a:r>
              <a:rPr lang="en-US" dirty="0"/>
              <a:t> that capture various aspects of the world: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095" r="4741"/>
          <a:stretch/>
        </p:blipFill>
        <p:spPr>
          <a:xfrm>
            <a:off x="1752600" y="2560905"/>
            <a:ext cx="5334000" cy="29254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06350" y="5638800"/>
            <a:ext cx="2017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Tuition rates,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51019" y="5638800"/>
            <a:ext cx="3066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enrollment numbers,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13907" y="6019800"/>
            <a:ext cx="3220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public vs. private, etc.</a:t>
            </a:r>
          </a:p>
        </p:txBody>
      </p:sp>
    </p:spTree>
    <p:extLst>
      <p:ext uri="{BB962C8B-B14F-4D97-AF65-F5344CB8AC3E}">
        <p14:creationId xmlns:p14="http://schemas.microsoft.com/office/powerpoint/2010/main" val="190320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6044" b="10517"/>
          <a:stretch/>
        </p:blipFill>
        <p:spPr>
          <a:xfrm>
            <a:off x="1746504" y="2590800"/>
            <a:ext cx="5340096" cy="2929227"/>
          </a:xfrm>
          <a:prstGeom prst="rect">
            <a:avLst/>
          </a:prstGeom>
          <a:ln w="952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(def.)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and a corresponding set of </a:t>
            </a:r>
            <a:r>
              <a:rPr lang="en-US" i="1" dirty="0"/>
              <a:t>observations</a:t>
            </a:r>
            <a:r>
              <a:rPr lang="en-US" dirty="0"/>
              <a:t> (a.k.a. </a:t>
            </a:r>
            <a:r>
              <a:rPr lang="en-US" i="1" dirty="0"/>
              <a:t>records)</a:t>
            </a:r>
            <a:r>
              <a:rPr lang="en-US" dirty="0"/>
              <a:t> over these variables. For example: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88677" y="5638800"/>
            <a:ext cx="2630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tuition </a:t>
            </a:r>
            <a:r>
              <a:rPr lang="en-US" sz="2400" dirty="0"/>
              <a:t>= $</a:t>
            </a:r>
            <a:r>
              <a:rPr lang="is-IS" sz="2400" dirty="0"/>
              <a:t>46,288</a:t>
            </a:r>
            <a:r>
              <a:rPr lang="en-US" sz="2400" i="1" dirty="0"/>
              <a:t>,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74027" y="5638800"/>
            <a:ext cx="3064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enrollment = </a:t>
            </a:r>
            <a:r>
              <a:rPr lang="is-IS" sz="2400" dirty="0"/>
              <a:t>2,563</a:t>
            </a:r>
            <a:r>
              <a:rPr lang="en-US" sz="2400" i="1" dirty="0"/>
              <a:t>,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98139" y="6019800"/>
            <a:ext cx="1851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private, etc.</a:t>
            </a:r>
          </a:p>
        </p:txBody>
      </p:sp>
    </p:spTree>
    <p:extLst>
      <p:ext uri="{BB962C8B-B14F-4D97-AF65-F5344CB8AC3E}">
        <p14:creationId xmlns:p14="http://schemas.microsoft.com/office/powerpoint/2010/main" val="42215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7462"/>
          <a:stretch/>
        </p:blipFill>
        <p:spPr>
          <a:xfrm>
            <a:off x="1752600" y="2590800"/>
            <a:ext cx="5334000" cy="2932682"/>
          </a:xfrm>
          <a:prstGeom prst="rect">
            <a:avLst/>
          </a:prstGeom>
          <a:ln w="952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and a corresponding set of </a:t>
            </a:r>
            <a:r>
              <a:rPr lang="en-US" i="1" dirty="0"/>
              <a:t>observations</a:t>
            </a:r>
            <a:r>
              <a:rPr lang="en-US" dirty="0"/>
              <a:t> (a.k.a. </a:t>
            </a:r>
            <a:r>
              <a:rPr lang="en-US" i="1" dirty="0"/>
              <a:t>records)</a:t>
            </a:r>
            <a:r>
              <a:rPr lang="en-US" dirty="0"/>
              <a:t> over these variables. For example: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(def.)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00098" y="5638800"/>
            <a:ext cx="2608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tuition </a:t>
            </a:r>
            <a:r>
              <a:rPr lang="en-US" sz="2400" dirty="0"/>
              <a:t>= $</a:t>
            </a:r>
            <a:r>
              <a:rPr lang="cs-CZ" sz="2400" dirty="0"/>
              <a:t>16,115</a:t>
            </a:r>
            <a:r>
              <a:rPr lang="en-US" sz="2400" i="1" dirty="0"/>
              <a:t>,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50227" y="5638800"/>
            <a:ext cx="3064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enrollment = </a:t>
            </a:r>
            <a:r>
              <a:rPr lang="is-IS" sz="2400" dirty="0"/>
              <a:t>28,635</a:t>
            </a:r>
            <a:r>
              <a:rPr lang="en-US" sz="2400" i="1" dirty="0"/>
              <a:t>,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57952" y="6019800"/>
            <a:ext cx="1732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public, etc.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4648200"/>
            <a:ext cx="723900" cy="767425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03066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way to think about this: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066800" y="1600200"/>
          <a:ext cx="7162800" cy="4424680"/>
        </p:xfrm>
        <a:graphic>
          <a:graphicData uri="http://schemas.openxmlformats.org/drawingml/2006/table">
            <a:tbl>
              <a:tblPr firstRow="1" bandRow="1" bandCol="1">
                <a:tableStyleId>{5A111915-BE36-4E01-A7E5-04B1672EAD32}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</a:lnL>
                    <a:lnT w="9525" cap="flat" cmpd="sng" algn="ctr">
                      <a:noFill/>
                      <a:prstDash val="soli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Tuition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Enrollment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Public vs. 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/>
                        <a:t>…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Smith </a:t>
                      </a:r>
                    </a:p>
                    <a:p>
                      <a:pPr algn="ctr"/>
                      <a:r>
                        <a:rPr lang="en-US" dirty="0"/>
                        <a:t>College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$</a:t>
                      </a:r>
                      <a:r>
                        <a:rPr lang="is-IS" dirty="0"/>
                        <a:t>46,288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/>
                        <a:t>2,563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UMass Amherst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$16,115</a:t>
                      </a:r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800" dirty="0"/>
                        <a:t>28,635</a:t>
                      </a:r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public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Hampshire College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$48,065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dirty="0"/>
                        <a:t>1,400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is-IS" dirty="0"/>
                        <a:t>Mount Holyoke</a:t>
                      </a:r>
                      <a:r>
                        <a:rPr lang="is-IS" baseline="0" dirty="0"/>
                        <a:t> College</a:t>
                      </a:r>
                      <a:endParaRPr lang="en-US" dirty="0"/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$43,886</a:t>
                      </a:r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2,189</a:t>
                      </a:r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private</a:t>
                      </a:r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Amherst College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</a:t>
                      </a:r>
                      <a:r>
                        <a:rPr lang="is-IS" dirty="0"/>
                        <a:t>50,562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dirty="0"/>
                        <a:t>1,792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⋮</a:t>
                      </a:r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914400" y="2240280"/>
            <a:ext cx="7543800" cy="388620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352800" y="1161288"/>
            <a:ext cx="4343400" cy="362712"/>
            <a:chOff x="3352800" y="1161288"/>
            <a:chExt cx="4343400" cy="362712"/>
          </a:xfrm>
        </p:grpSpPr>
        <p:sp>
          <p:nvSpPr>
            <p:cNvPr id="11" name="Right Bracket 10"/>
            <p:cNvSpPr/>
            <p:nvPr/>
          </p:nvSpPr>
          <p:spPr>
            <a:xfrm rot="16200000">
              <a:off x="5448300" y="-723900"/>
              <a:ext cx="152400" cy="4343400"/>
            </a:xfrm>
            <a:prstGeom prst="rightBracket">
              <a:avLst/>
            </a:prstGeom>
            <a:ln w="28575" cmpd="sng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724400" y="1161288"/>
              <a:ext cx="1524000" cy="362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D2533C"/>
                  </a:solidFill>
                </a:rPr>
                <a:t>VARIABLES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 rot="16200000">
            <a:off x="-952500" y="3771899"/>
            <a:ext cx="3429000" cy="609600"/>
            <a:chOff x="3962401" y="1237488"/>
            <a:chExt cx="3429000" cy="304800"/>
          </a:xfrm>
        </p:grpSpPr>
        <p:sp>
          <p:nvSpPr>
            <p:cNvPr id="15" name="Right Bracket 14"/>
            <p:cNvSpPr/>
            <p:nvPr/>
          </p:nvSpPr>
          <p:spPr>
            <a:xfrm rot="16200000">
              <a:off x="5654041" y="-271273"/>
              <a:ext cx="45719" cy="3429000"/>
            </a:xfrm>
            <a:prstGeom prst="rightBracket">
              <a:avLst/>
            </a:prstGeom>
            <a:ln w="28575" cmpd="sng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48200" y="1237488"/>
              <a:ext cx="20574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D2533C"/>
                  </a:solidFill>
                </a:rPr>
                <a:t>OBSERVATIONS</a:t>
              </a:r>
            </a:p>
          </p:txBody>
        </p:sp>
      </p:grpSp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1066800" y="1600200"/>
          <a:ext cx="7162800" cy="4424680"/>
        </p:xfrm>
        <a:graphic>
          <a:graphicData uri="http://schemas.openxmlformats.org/drawingml/2006/table">
            <a:tbl>
              <a:tblPr firstRow="1" bandRow="1" bandCol="1">
                <a:tableStyleId>{5A111915-BE36-4E01-A7E5-04B1672EAD32}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</a:lnL>
                    <a:lnT w="9525" cap="flat" cmpd="sng" algn="ctr">
                      <a:noFill/>
                      <a:prstDash val="soli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066800" y="1600200"/>
          <a:ext cx="7162800" cy="4424680"/>
        </p:xfrm>
        <a:graphic>
          <a:graphicData uri="http://schemas.openxmlformats.org/drawingml/2006/table">
            <a:tbl>
              <a:tblPr firstRow="1" bandRow="1" bandCol="1">
                <a:tableStyleId>{5A111915-BE36-4E01-A7E5-04B1672EAD32}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</a:lnL>
                    <a:lnT w="9525" cap="flat" cmpd="sng" algn="ctr">
                      <a:noFill/>
                      <a:prstDash val="soli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67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have dimensions</a:t>
            </a:r>
            <a:endParaRPr lang="en-US" sz="1000" dirty="0"/>
          </a:p>
          <a:p>
            <a:r>
              <a:rPr lang="en-US" dirty="0"/>
              <a:t>Visualizations have dimensions, too</a:t>
            </a:r>
            <a:endParaRPr lang="en-US" sz="1000" dirty="0"/>
          </a:p>
          <a:p>
            <a:r>
              <a:rPr lang="en-US" dirty="0"/>
              <a:t>To build visualizations, we need to </a:t>
            </a:r>
            <a:r>
              <a:rPr lang="en-US" b="1" dirty="0"/>
              <a:t>map</a:t>
            </a:r>
            <a:r>
              <a:rPr lang="en-US" dirty="0"/>
              <a:t> data dimensions to visual dimensions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73038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question for this workshop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57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Which </a:t>
            </a:r>
            <a:r>
              <a:rPr lang="en-US" b="1" dirty="0"/>
              <a:t>data dimension </a:t>
            </a:r>
            <a:r>
              <a:rPr lang="en-US" dirty="0"/>
              <a:t>should be mapped </a:t>
            </a:r>
          </a:p>
          <a:p>
            <a:pPr marL="0" indent="0" algn="r">
              <a:buNone/>
            </a:pPr>
            <a:r>
              <a:rPr lang="en-US" dirty="0"/>
              <a:t>to which </a:t>
            </a:r>
            <a:r>
              <a:rPr lang="en-US" b="1" dirty="0"/>
              <a:t>visual dimension?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143000" y="2362200"/>
            <a:ext cx="6653463" cy="4038600"/>
            <a:chOff x="433137" y="1600200"/>
            <a:chExt cx="8482263" cy="5105400"/>
          </a:xfrm>
        </p:grpSpPr>
        <p:pic>
          <p:nvPicPr>
            <p:cNvPr id="174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1600200"/>
              <a:ext cx="3945841" cy="25146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0337" y="1600200"/>
              <a:ext cx="4185201" cy="25146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137" y="4182029"/>
              <a:ext cx="4185201" cy="25146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0337" y="4173057"/>
              <a:ext cx="4215063" cy="2532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40894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8F720-A535-1542-BD82-02D92E3DD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housekeeping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326D9-552F-FC4F-8A22-F89807AC1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Workshop website:</a:t>
            </a:r>
          </a:p>
          <a:p>
            <a:pPr marL="0" indent="0" algn="ctr">
              <a:buNone/>
            </a:pPr>
            <a:r>
              <a:rPr lang="en-US" sz="2800" b="1" dirty="0" err="1"/>
              <a:t>jcrouser.github.io</a:t>
            </a:r>
            <a:r>
              <a:rPr lang="en-US" sz="2800" b="1" dirty="0"/>
              <a:t>/MassMutual-</a:t>
            </a:r>
            <a:r>
              <a:rPr lang="en-US" sz="2800" b="1" dirty="0" err="1"/>
              <a:t>DataVis</a:t>
            </a:r>
            <a:endParaRPr lang="en-US" dirty="0"/>
          </a:p>
          <a:p>
            <a:r>
              <a:rPr lang="en-US" dirty="0"/>
              <a:t>Rough structure:</a:t>
            </a:r>
          </a:p>
          <a:p>
            <a:pPr lvl="1"/>
            <a:r>
              <a:rPr lang="en-US" dirty="0"/>
              <a:t>6 modules over 3 days (AM and PM)</a:t>
            </a:r>
          </a:p>
          <a:p>
            <a:pPr lvl="1"/>
            <a:r>
              <a:rPr lang="en-US" dirty="0"/>
              <a:t>Intro </a:t>
            </a:r>
            <a:r>
              <a:rPr lang="en-US" dirty="0">
                <a:sym typeface="Wingdings" pitchFamily="2" charset="2"/>
              </a:rPr>
              <a:t> Walkthrough/Lab  Explore  Share</a:t>
            </a:r>
            <a:endParaRPr lang="en-US" dirty="0"/>
          </a:p>
          <a:p>
            <a:r>
              <a:rPr lang="en-US" dirty="0"/>
              <a:t>Assumptions:</a:t>
            </a:r>
          </a:p>
          <a:p>
            <a:pPr lvl="1"/>
            <a:r>
              <a:rPr lang="en-US" dirty="0"/>
              <a:t>R/</a:t>
            </a:r>
            <a:r>
              <a:rPr lang="en-US" dirty="0" err="1"/>
              <a:t>Rstudio</a:t>
            </a:r>
            <a:r>
              <a:rPr lang="en-US" dirty="0"/>
              <a:t> installed</a:t>
            </a:r>
          </a:p>
          <a:p>
            <a:pPr lvl="1"/>
            <a:r>
              <a:rPr lang="en-US" dirty="0"/>
              <a:t>Basic proficiency in R</a:t>
            </a:r>
          </a:p>
        </p:txBody>
      </p:sp>
    </p:spTree>
    <p:extLst>
      <p:ext uri="{BB962C8B-B14F-4D97-AF65-F5344CB8AC3E}">
        <p14:creationId xmlns:p14="http://schemas.microsoft.com/office/powerpoint/2010/main" val="2358046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Answer: it depends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221" y="2039196"/>
            <a:ext cx="4308179" cy="3155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981200"/>
            <a:ext cx="4294676" cy="3213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80160" y="4956048"/>
            <a:ext cx="3048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Crew	        Basketball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59483" y="4956048"/>
            <a:ext cx="3048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Crew	        Basketball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99854" y="1611868"/>
            <a:ext cx="510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Average Height for Youth Sports Participants</a:t>
            </a:r>
          </a:p>
        </p:txBody>
      </p:sp>
    </p:spTree>
    <p:extLst>
      <p:ext uri="{BB962C8B-B14F-4D97-AF65-F5344CB8AC3E}">
        <p14:creationId xmlns:p14="http://schemas.microsoft.com/office/powerpoint/2010/main" val="9185323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history lesson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7800" y="1905000"/>
            <a:ext cx="6400800" cy="4299205"/>
          </a:xfrm>
        </p:spPr>
      </p:pic>
    </p:spTree>
    <p:extLst>
      <p:ext uri="{BB962C8B-B14F-4D97-AF65-F5344CB8AC3E}">
        <p14:creationId xmlns:p14="http://schemas.microsoft.com/office/powerpoint/2010/main" val="3747184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(Incomplete) History of Visualization: 15,000BC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://deitchman.com/mcneillslides/images/Lascaux-hunte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3200" y="1201615"/>
            <a:ext cx="3429000" cy="52753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77000" y="6581001"/>
            <a:ext cx="2667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15,000 BC.  </a:t>
            </a:r>
            <a:r>
              <a:rPr lang="en-US" sz="1200" dirty="0" err="1"/>
              <a:t>Laxcaux</a:t>
            </a:r>
            <a:r>
              <a:rPr lang="en-US" sz="1200" dirty="0"/>
              <a:t>, France</a:t>
            </a:r>
          </a:p>
        </p:txBody>
      </p:sp>
    </p:spTree>
    <p:extLst>
      <p:ext uri="{BB962C8B-B14F-4D97-AF65-F5344CB8AC3E}">
        <p14:creationId xmlns:p14="http://schemas.microsoft.com/office/powerpoint/2010/main" val="1470448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(Incomplete) History of Visualization: </a:t>
            </a:r>
            <a:r>
              <a:rPr lang="en-US" sz="3200" dirty="0">
                <a:latin typeface="Arial" charset="0"/>
              </a:rPr>
              <a:t>900s</a:t>
            </a:r>
          </a:p>
        </p:txBody>
      </p:sp>
      <p:pic>
        <p:nvPicPr>
          <p:cNvPr id="20484" name="Picture 4" descr="C:\download\Winzip\or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8457" y="1676400"/>
            <a:ext cx="6947085" cy="42924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791200" y="6581001"/>
            <a:ext cx="3352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“De </a:t>
            </a:r>
            <a:r>
              <a:rPr lang="en-US" sz="1200" i="1" dirty="0" err="1"/>
              <a:t>cursu</a:t>
            </a:r>
            <a:r>
              <a:rPr lang="en-US" sz="1200" i="1" dirty="0"/>
              <a:t> per </a:t>
            </a:r>
            <a:r>
              <a:rPr lang="en-US" sz="1200" i="1" dirty="0" err="1"/>
              <a:t>zodiacum</a:t>
            </a:r>
            <a:r>
              <a:rPr lang="en-US" sz="1200" i="1" dirty="0"/>
              <a:t>”, illustrator unknown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902139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(Incomplete) History of Visualization: 1970s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5562600"/>
            <a:ext cx="7772400" cy="762000"/>
          </a:xfrm>
        </p:spPr>
        <p:txBody>
          <a:bodyPr>
            <a:noAutofit/>
          </a:bodyPr>
          <a:lstStyle/>
          <a:p>
            <a:r>
              <a:rPr lang="en-US" sz="2400" dirty="0"/>
              <a:t>CAD/CAM, building cars, planes, chips</a:t>
            </a:r>
          </a:p>
          <a:p>
            <a:r>
              <a:rPr lang="en-US" sz="2400" dirty="0"/>
              <a:t>Starting to think about: 3D, animation, </a:t>
            </a:r>
            <a:r>
              <a:rPr lang="en-US" sz="2400" dirty="0" err="1"/>
              <a:t>edu</a:t>
            </a:r>
            <a:r>
              <a:rPr lang="en-US" sz="2400" dirty="0"/>
              <a:t>, medicine</a:t>
            </a:r>
          </a:p>
        </p:txBody>
      </p:sp>
      <p:pic>
        <p:nvPicPr>
          <p:cNvPr id="4" name="Picture 4" descr="earlyWorkStati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219200"/>
            <a:ext cx="5621671" cy="42903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48945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(Incomplete) History of Visualization: 1980s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54" y="1353313"/>
            <a:ext cx="3737446" cy="3828287"/>
          </a:xfrm>
          <a:prstGeom prst="rect">
            <a:avLst/>
          </a:prstGeom>
        </p:spPr>
      </p:pic>
      <p:pic>
        <p:nvPicPr>
          <p:cNvPr id="7" name="Picture 6" descr="Screen Shot 2015-01-13 at 10.57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3500" y="1295400"/>
            <a:ext cx="5270500" cy="39497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143000" y="5562600"/>
            <a:ext cx="7772400" cy="762000"/>
          </a:xfrm>
        </p:spPr>
        <p:txBody>
          <a:bodyPr>
            <a:noAutofit/>
          </a:bodyPr>
          <a:lstStyle/>
          <a:p>
            <a:r>
              <a:rPr lang="en-US" dirty="0"/>
              <a:t>Scientific visualization, physical phenomena</a:t>
            </a:r>
          </a:p>
          <a:p>
            <a:r>
              <a:rPr lang="en-US" dirty="0"/>
              <a:t>Starting to think about: photorealism, entertainment</a:t>
            </a:r>
          </a:p>
        </p:txBody>
      </p:sp>
    </p:spTree>
    <p:extLst>
      <p:ext uri="{BB962C8B-B14F-4D97-AF65-F5344CB8AC3E}">
        <p14:creationId xmlns:p14="http://schemas.microsoft.com/office/powerpoint/2010/main" val="20693585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(Incomplete) History of Visualization: 1990s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200" y="1219200"/>
            <a:ext cx="5791200" cy="43434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143000" y="5562600"/>
            <a:ext cx="7772400" cy="762000"/>
          </a:xfrm>
        </p:spPr>
        <p:txBody>
          <a:bodyPr>
            <a:noAutofit/>
          </a:bodyPr>
          <a:lstStyle/>
          <a:p>
            <a:r>
              <a:rPr lang="en-US" dirty="0"/>
              <a:t>Information visualization, storytelling</a:t>
            </a:r>
          </a:p>
          <a:p>
            <a:r>
              <a:rPr lang="en-US" dirty="0"/>
              <a:t>Starting to think about: online spaces, interaction</a:t>
            </a:r>
          </a:p>
        </p:txBody>
      </p:sp>
    </p:spTree>
    <p:extLst>
      <p:ext uri="{BB962C8B-B14F-4D97-AF65-F5344CB8AC3E}">
        <p14:creationId xmlns:p14="http://schemas.microsoft.com/office/powerpoint/2010/main" val="12118396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(Incomplete) History of Visualization: 2000s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105590"/>
            <a:ext cx="7010400" cy="445701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3000" y="5559552"/>
            <a:ext cx="7772400" cy="762000"/>
          </a:xfrm>
        </p:spPr>
        <p:txBody>
          <a:bodyPr>
            <a:noAutofit/>
          </a:bodyPr>
          <a:lstStyle/>
          <a:p>
            <a:r>
              <a:rPr lang="en-US" dirty="0"/>
              <a:t>Coordination across multiple views, interaction</a:t>
            </a:r>
          </a:p>
          <a:p>
            <a:r>
              <a:rPr lang="en-US" dirty="0"/>
              <a:t>Starting to think about: </a:t>
            </a:r>
            <a:r>
              <a:rPr lang="en-US" dirty="0" err="1"/>
              <a:t>sensemaking</a:t>
            </a:r>
            <a:r>
              <a:rPr lang="en-US" dirty="0"/>
              <a:t>, provenance</a:t>
            </a:r>
          </a:p>
        </p:txBody>
      </p:sp>
    </p:spTree>
    <p:extLst>
      <p:ext uri="{BB962C8B-B14F-4D97-AF65-F5344CB8AC3E}">
        <p14:creationId xmlns:p14="http://schemas.microsoft.com/office/powerpoint/2010/main" val="1669686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what are they all trying to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600200" y="1539242"/>
            <a:ext cx="5904257" cy="3032758"/>
            <a:chOff x="1926055" y="1447800"/>
            <a:chExt cx="5904257" cy="303275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91200" y="1447800"/>
              <a:ext cx="2037526" cy="12954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6" name="Picture 4" descr="earlyWorkStati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6058" y="1447800"/>
              <a:ext cx="1198142" cy="91439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7" name="Picture 2" descr="http://deitchman.com/mcneillslides/images/Lascaux-hunters.jpg"/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926055" y="2611597"/>
              <a:ext cx="1197864" cy="186896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68980" y="2971798"/>
              <a:ext cx="2221011" cy="150876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9" name="Picture 8" descr="Screen Shot 2015-01-13 at 10.57.21 PM.png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508" t="2095" r="1295" b="2057"/>
            <a:stretch/>
          </p:blipFill>
          <p:spPr>
            <a:xfrm>
              <a:off x="5791200" y="2973636"/>
              <a:ext cx="2039112" cy="150692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1" name="Picture 4" descr="C:\download\Winzip\orb.jpg"/>
            <p:cNvPicPr>
              <a:picLocks noChangeAspect="1" noChangeArrowheads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352800" y="1447800"/>
              <a:ext cx="2219874" cy="129172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585768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helps shape </a:t>
            </a:r>
            <a:r>
              <a:rPr lang="en-US" i="1" dirty="0"/>
              <a:t>mental models</a:t>
            </a:r>
          </a:p>
        </p:txBody>
      </p:sp>
      <p:pic>
        <p:nvPicPr>
          <p:cNvPr id="4" name="Picture 3" descr="human-computer-interac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905000" y="1828800"/>
            <a:ext cx="5064718" cy="37337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00200" y="1295400"/>
            <a:ext cx="6172200" cy="4572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human-computer-interaction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355164" y="1968500"/>
            <a:ext cx="1502836" cy="1672167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21" name="Group 20"/>
          <p:cNvGrpSpPr/>
          <p:nvPr/>
        </p:nvGrpSpPr>
        <p:grpSpPr>
          <a:xfrm>
            <a:off x="3238498" y="1968500"/>
            <a:ext cx="2233084" cy="1672167"/>
            <a:chOff x="3238498" y="1968500"/>
            <a:chExt cx="2233084" cy="1672167"/>
          </a:xfrm>
        </p:grpSpPr>
        <p:pic>
          <p:nvPicPr>
            <p:cNvPr id="12" name="Picture 11" descr="human-computer-interaction.png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3238498" y="1968500"/>
              <a:ext cx="2233084" cy="1672167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0" name="TextBox 19"/>
            <p:cNvSpPr txBox="1"/>
            <p:nvPr/>
          </p:nvSpPr>
          <p:spPr>
            <a:xfrm>
              <a:off x="3657600" y="2362200"/>
              <a:ext cx="148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Visualization</a:t>
              </a: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0" y="1295400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3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211440" y="1600200"/>
            <a:ext cx="2409634" cy="3791128"/>
            <a:chOff x="3211440" y="1600200"/>
            <a:chExt cx="2409634" cy="379112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3945" y="1600200"/>
              <a:ext cx="2344625" cy="22860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211440" y="4190999"/>
              <a:ext cx="240963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2. Explore some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foundational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methods / tools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7108BCA-FE4E-F745-9176-D1E501E2A8BB}"/>
              </a:ext>
            </a:extLst>
          </p:cNvPr>
          <p:cNvGrpSpPr/>
          <p:nvPr/>
        </p:nvGrpSpPr>
        <p:grpSpPr>
          <a:xfrm>
            <a:off x="5827648" y="1215887"/>
            <a:ext cx="2975112" cy="4175441"/>
            <a:chOff x="5827648" y="1215887"/>
            <a:chExt cx="2975112" cy="4175441"/>
          </a:xfrm>
        </p:grpSpPr>
        <p:sp>
          <p:nvSpPr>
            <p:cNvPr id="14" name="TextBox 13"/>
            <p:cNvSpPr txBox="1"/>
            <p:nvPr/>
          </p:nvSpPr>
          <p:spPr>
            <a:xfrm>
              <a:off x="5965331" y="4190999"/>
              <a:ext cx="269977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3. Opportunities to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get to know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your new team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98ECD67-94BE-0A4D-90CB-AB453B662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27648" y="1215887"/>
              <a:ext cx="2975112" cy="2975112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D173675-24C6-8344-9DD4-78922A51B264}"/>
              </a:ext>
            </a:extLst>
          </p:cNvPr>
          <p:cNvGrpSpPr/>
          <p:nvPr/>
        </p:nvGrpSpPr>
        <p:grpSpPr>
          <a:xfrm>
            <a:off x="177746" y="1636643"/>
            <a:ext cx="2768707" cy="3754685"/>
            <a:chOff x="177746" y="1636643"/>
            <a:chExt cx="2768707" cy="3754685"/>
          </a:xfrm>
        </p:grpSpPr>
        <p:sp>
          <p:nvSpPr>
            <p:cNvPr id="11" name="TextBox 10"/>
            <p:cNvSpPr txBox="1"/>
            <p:nvPr/>
          </p:nvSpPr>
          <p:spPr>
            <a:xfrm>
              <a:off x="177746" y="4190999"/>
              <a:ext cx="276870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1. Understand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why data vis works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(and doesn’t)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C4041BE2-4C12-3249-9BBE-324EEF1846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3034" r="20786"/>
            <a:stretch/>
          </p:blipFill>
          <p:spPr>
            <a:xfrm>
              <a:off x="700325" y="1636643"/>
              <a:ext cx="1814275" cy="228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687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3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1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6685"/>
            <a:ext cx="6324600" cy="57613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overload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743200" y="2590800"/>
            <a:ext cx="5943600" cy="3886200"/>
          </a:xfrm>
        </p:spPr>
        <p:txBody>
          <a:bodyPr/>
          <a:lstStyle/>
          <a:p>
            <a:r>
              <a:rPr lang="en-US" dirty="0"/>
              <a:t>We are exposed to huge amounts of information all the time</a:t>
            </a:r>
          </a:p>
          <a:p>
            <a:endParaRPr lang="en-US" dirty="0"/>
          </a:p>
          <a:p>
            <a:r>
              <a:rPr lang="en-US" dirty="0"/>
              <a:t>So much, in fact, that we can’t process it all fast enough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1893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6685"/>
            <a:ext cx="6324600" cy="57613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Mental models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743200" y="2590800"/>
            <a:ext cx="5943600" cy="3886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cope, we construct </a:t>
            </a:r>
            <a:r>
              <a:rPr lang="en-US" b="1" dirty="0"/>
              <a:t>mental models: </a:t>
            </a:r>
            <a:r>
              <a:rPr lang="en-US" dirty="0"/>
              <a:t>abstracted, simplified versions of the world that are more manageable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76892">
            <a:off x="2973896" y="3530039"/>
            <a:ext cx="3429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628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Mental Models: a Sketch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3800" y="1524000"/>
            <a:ext cx="5386453" cy="51847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 trans="23000" pressure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8245" t="1743" r="6688"/>
          <a:stretch/>
        </p:blipFill>
        <p:spPr>
          <a:xfrm>
            <a:off x="3733800" y="1524000"/>
            <a:ext cx="5386453" cy="51847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71" b="-2109"/>
          <a:stretch/>
        </p:blipFill>
        <p:spPr>
          <a:xfrm>
            <a:off x="152400" y="1828800"/>
            <a:ext cx="6019800" cy="4087557"/>
          </a:xfrm>
        </p:spPr>
      </p:pic>
      <p:sp>
        <p:nvSpPr>
          <p:cNvPr id="14" name="Circular Arrow 13"/>
          <p:cNvSpPr/>
          <p:nvPr/>
        </p:nvSpPr>
        <p:spPr>
          <a:xfrm rot="11572649">
            <a:off x="2818928" y="3705583"/>
            <a:ext cx="2133600" cy="2971800"/>
          </a:xfrm>
          <a:prstGeom prst="circularArrow">
            <a:avLst>
              <a:gd name="adj1" fmla="val 13764"/>
              <a:gd name="adj2" fmla="val 1238093"/>
              <a:gd name="adj3" fmla="val 20309039"/>
              <a:gd name="adj4" fmla="val 12777455"/>
              <a:gd name="adj5" fmla="val 12490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02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43025" y="2996633"/>
            <a:ext cx="6457950" cy="1425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1. We tend to see what we expect to see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057400" y="4038600"/>
            <a:ext cx="4191000" cy="76200"/>
            <a:chOff x="2057400" y="4038600"/>
            <a:chExt cx="4191000" cy="76200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2057400" y="4038600"/>
              <a:ext cx="533400" cy="76200"/>
            </a:xfrm>
            <a:prstGeom prst="line">
              <a:avLst/>
            </a:prstGeom>
            <a:ln w="57150" cmpd="sng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3886200" y="4038600"/>
              <a:ext cx="228600" cy="76200"/>
            </a:xfrm>
            <a:prstGeom prst="line">
              <a:avLst/>
            </a:prstGeom>
            <a:ln w="57150" cmpd="sng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5715000" y="4038600"/>
              <a:ext cx="533400" cy="76200"/>
            </a:xfrm>
            <a:prstGeom prst="line">
              <a:avLst/>
            </a:prstGeom>
            <a:ln w="57150" cmpd="sng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41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07" b="18277"/>
          <a:stretch/>
        </p:blipFill>
        <p:spPr bwMode="auto">
          <a:xfrm>
            <a:off x="1357312" y="2205701"/>
            <a:ext cx="6429375" cy="3453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/>
            <a:r>
              <a:rPr lang="en-US" dirty="0"/>
              <a:t>2. Mental models form quickly, &amp; update slowly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367" b="11835"/>
          <a:stretch/>
        </p:blipFill>
        <p:spPr bwMode="auto">
          <a:xfrm>
            <a:off x="1981200" y="2058019"/>
            <a:ext cx="4886325" cy="4266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2743200" y="2344175"/>
            <a:ext cx="914400" cy="1219200"/>
            <a:chOff x="2743200" y="2057400"/>
            <a:chExt cx="914400" cy="1219200"/>
          </a:xfrm>
        </p:grpSpPr>
        <p:sp>
          <p:nvSpPr>
            <p:cNvPr id="4" name="Rectangle 3"/>
            <p:cNvSpPr/>
            <p:nvPr/>
          </p:nvSpPr>
          <p:spPr>
            <a:xfrm>
              <a:off x="2743200" y="2057400"/>
              <a:ext cx="914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743200" y="243840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rot="1186680">
              <a:off x="2831732" y="281940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90600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US" dirty="0"/>
              <a:t>3. New information gets incorporated </a:t>
            </a:r>
            <a:br>
              <a:rPr lang="en-US" dirty="0"/>
            </a:br>
            <a:r>
              <a:rPr lang="en-US" dirty="0"/>
              <a:t>    into the existing model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9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447800"/>
            <a:ext cx="3516400" cy="5410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6670" y="1447800"/>
            <a:ext cx="3516400" cy="5410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6670" y="1447800"/>
            <a:ext cx="3516400" cy="541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1447800"/>
            <a:ext cx="3516400" cy="541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1" y="1447800"/>
            <a:ext cx="3516400" cy="5410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4. Initial exposure interferes with </a:t>
            </a:r>
            <a:br>
              <a:rPr lang="en-US" dirty="0"/>
            </a:br>
            <a:r>
              <a:rPr lang="en-US" dirty="0"/>
              <a:t>    accurate perception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46517" y="3971509"/>
            <a:ext cx="114646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Blur size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128px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64px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32px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16px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8px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None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0" y="1447800"/>
            <a:ext cx="35164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2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good, the bad, and the ugly…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05400"/>
          </a:xfrm>
        </p:spPr>
        <p:txBody>
          <a:bodyPr>
            <a:normAutofit/>
          </a:bodyPr>
          <a:lstStyle/>
          <a:p>
            <a:pPr marL="125730" indent="0">
              <a:buNone/>
            </a:pPr>
            <a:r>
              <a:rPr lang="en-US" dirty="0"/>
              <a:t>The good:</a:t>
            </a:r>
          </a:p>
          <a:p>
            <a:pPr marL="868680" lvl="1" indent="-34290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Well-tuned mental models let us process information quickly</a:t>
            </a:r>
          </a:p>
          <a:p>
            <a:pPr marL="868680" lvl="1" indent="-34290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Frees up more processing power to synthesize information</a:t>
            </a:r>
          </a:p>
          <a:p>
            <a:pPr marL="125730" indent="0">
              <a:buNone/>
            </a:pPr>
            <a:r>
              <a:rPr lang="en-US" dirty="0"/>
              <a:t>The bad:</a:t>
            </a:r>
          </a:p>
          <a:p>
            <a:pPr marL="868680" lvl="1" indent="-34290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People (esp. experts) tend not to notice information that contradicts their mental model</a:t>
            </a:r>
          </a:p>
          <a:p>
            <a:pPr marL="868680" lvl="1" indent="-34290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 “fresh pair of eyes” can be beneficial</a:t>
            </a:r>
          </a:p>
          <a:p>
            <a:pPr marL="125730" indent="0">
              <a:buNone/>
            </a:pPr>
            <a:r>
              <a:rPr lang="en-US" dirty="0"/>
              <a:t>The ugly:</a:t>
            </a:r>
          </a:p>
          <a:p>
            <a:pPr marL="868680" lvl="1" indent="-342900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Mental models are unavoidable: everyone has them, and they’re all different</a:t>
            </a:r>
          </a:p>
          <a:p>
            <a:pPr marL="868680" lvl="1" indent="-342900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Key: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be aware of how mental models form, how they shape perception, and how to support (or challenge) them</a:t>
            </a:r>
          </a:p>
        </p:txBody>
      </p:sp>
    </p:spTree>
    <p:extLst>
      <p:ext uri="{BB962C8B-B14F-4D97-AF65-F5344CB8AC3E}">
        <p14:creationId xmlns:p14="http://schemas.microsoft.com/office/powerpoint/2010/main" val="77655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 what do we have to work with?</a:t>
            </a:r>
          </a:p>
        </p:txBody>
      </p:sp>
      <p:pic>
        <p:nvPicPr>
          <p:cNvPr id="15" name="Picture 14" descr="human-computer-interac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905000" y="2514600"/>
            <a:ext cx="5064718" cy="373379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600200" y="2438400"/>
            <a:ext cx="6172200" cy="4114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 descr="human-computer-interaction.png"/>
          <p:cNvPicPr>
            <a:picLocks noChangeAspect="1"/>
          </p:cNvPicPr>
          <p:nvPr/>
        </p:nvPicPr>
        <p:blipFill rotWithShape="1">
          <a:blip r:embed="rId2" cstate="print"/>
          <a:srcRect l="29581" t="3742" r="26328" b="51473"/>
          <a:stretch/>
        </p:blipFill>
        <p:spPr>
          <a:xfrm flipH="1">
            <a:off x="3238498" y="2654300"/>
            <a:ext cx="2233084" cy="1672167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0" name="TextBox 29"/>
          <p:cNvSpPr txBox="1"/>
          <p:nvPr/>
        </p:nvSpPr>
        <p:spPr>
          <a:xfrm>
            <a:off x="7275301" y="6581001"/>
            <a:ext cx="1746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Image credit: Ali Ansari</a:t>
            </a:r>
          </a:p>
        </p:txBody>
      </p:sp>
    </p:spTree>
    <p:extLst>
      <p:ext uri="{BB962C8B-B14F-4D97-AF65-F5344CB8AC3E}">
        <p14:creationId xmlns:p14="http://schemas.microsoft.com/office/powerpoint/2010/main" val="20305307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504" y="2417218"/>
            <a:ext cx="5717096" cy="42121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primitives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images we draw are composed of marks: like ink</a:t>
            </a:r>
            <a:br>
              <a:rPr lang="en-US" dirty="0"/>
            </a:b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410200" y="3429000"/>
            <a:ext cx="1458696" cy="1833265"/>
            <a:chOff x="5410200" y="3429000"/>
            <a:chExt cx="1458696" cy="1833265"/>
          </a:xfrm>
        </p:grpSpPr>
        <p:grpSp>
          <p:nvGrpSpPr>
            <p:cNvPr id="21" name="Group 20"/>
            <p:cNvGrpSpPr/>
            <p:nvPr/>
          </p:nvGrpSpPr>
          <p:grpSpPr>
            <a:xfrm>
              <a:off x="5867400" y="4343400"/>
              <a:ext cx="1001496" cy="918865"/>
              <a:chOff x="6324600" y="4648200"/>
              <a:chExt cx="1001496" cy="918865"/>
            </a:xfrm>
          </p:grpSpPr>
          <p:cxnSp>
            <p:nvCxnSpPr>
              <p:cNvPr id="15" name="Straight Arrow Connector 14"/>
              <p:cNvCxnSpPr/>
              <p:nvPr/>
            </p:nvCxnSpPr>
            <p:spPr>
              <a:xfrm flipH="1" flipV="1">
                <a:off x="6477000" y="4648200"/>
                <a:ext cx="228600" cy="533400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6324600" y="5105400"/>
                <a:ext cx="10014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Areas</a:t>
                </a:r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5410200" y="3429000"/>
              <a:ext cx="1143000" cy="762000"/>
            </a:xfrm>
            <a:prstGeom prst="rect">
              <a:avLst/>
            </a:prstGeom>
            <a:solidFill>
              <a:srgbClr val="7F8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733800" y="2667000"/>
            <a:ext cx="1377644" cy="1600200"/>
            <a:chOff x="3733800" y="2667000"/>
            <a:chExt cx="1377644" cy="1600200"/>
          </a:xfrm>
        </p:grpSpPr>
        <p:grpSp>
          <p:nvGrpSpPr>
            <p:cNvPr id="20" name="Group 19"/>
            <p:cNvGrpSpPr/>
            <p:nvPr/>
          </p:nvGrpSpPr>
          <p:grpSpPr>
            <a:xfrm>
              <a:off x="4191000" y="2667000"/>
              <a:ext cx="920444" cy="990600"/>
              <a:chOff x="4032556" y="2743200"/>
              <a:chExt cx="920444" cy="990600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 flipH="1">
                <a:off x="4191000" y="3200400"/>
                <a:ext cx="304800" cy="533400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032556" y="2743200"/>
                <a:ext cx="9204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Lines</a:t>
                </a:r>
              </a:p>
            </p:txBody>
          </p:sp>
        </p:grpSp>
        <p:cxnSp>
          <p:nvCxnSpPr>
            <p:cNvPr id="25" name="Straight Connector 24"/>
            <p:cNvCxnSpPr/>
            <p:nvPr/>
          </p:nvCxnSpPr>
          <p:spPr>
            <a:xfrm>
              <a:off x="3733800" y="3352800"/>
              <a:ext cx="990600" cy="914400"/>
            </a:xfrm>
            <a:prstGeom prst="line">
              <a:avLst/>
            </a:prstGeom>
            <a:ln w="76200" cap="rnd" cmpd="sng">
              <a:solidFill>
                <a:srgbClr val="7F8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2362200" y="3962400"/>
            <a:ext cx="1040068" cy="1376065"/>
            <a:chOff x="2362200" y="3962400"/>
            <a:chExt cx="1040068" cy="1376065"/>
          </a:xfrm>
        </p:grpSpPr>
        <p:grpSp>
          <p:nvGrpSpPr>
            <p:cNvPr id="19" name="Group 18"/>
            <p:cNvGrpSpPr/>
            <p:nvPr/>
          </p:nvGrpSpPr>
          <p:grpSpPr>
            <a:xfrm>
              <a:off x="2362200" y="4267200"/>
              <a:ext cx="1040068" cy="1071265"/>
              <a:chOff x="1066800" y="3886200"/>
              <a:chExt cx="1040068" cy="1071265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 flipV="1">
                <a:off x="1524000" y="3886200"/>
                <a:ext cx="76200" cy="685800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1066800" y="4495800"/>
                <a:ext cx="10400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Points</a:t>
                </a:r>
              </a:p>
            </p:txBody>
          </p:sp>
        </p:grpSp>
        <p:sp>
          <p:nvSpPr>
            <p:cNvPr id="27" name="Oval 26"/>
            <p:cNvSpPr/>
            <p:nvPr/>
          </p:nvSpPr>
          <p:spPr>
            <a:xfrm>
              <a:off x="2819400" y="3962400"/>
              <a:ext cx="228600" cy="228600"/>
            </a:xfrm>
            <a:prstGeom prst="ellipse">
              <a:avLst/>
            </a:prstGeom>
            <a:solidFill>
              <a:srgbClr val="7F8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515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029" y="376107"/>
            <a:ext cx="6336668" cy="49578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 do: analytical tools for </a:t>
            </a:r>
            <a:r>
              <a:rPr lang="en-US" b="1" dirty="0"/>
              <a:t>messy data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152" y="1474816"/>
            <a:ext cx="3359848" cy="24064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029" y="4011034"/>
            <a:ext cx="3173771" cy="28773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07" r="13636"/>
          <a:stretch/>
        </p:blipFill>
        <p:spPr>
          <a:xfrm>
            <a:off x="3657600" y="4588634"/>
            <a:ext cx="1295400" cy="17221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84152" y="3901314"/>
            <a:ext cx="2667000" cy="298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297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dimension: 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information using </a:t>
            </a:r>
            <a:r>
              <a:rPr lang="en-US" b="1" dirty="0"/>
              <a:t>where</a:t>
            </a:r>
            <a:r>
              <a:rPr lang="en-US" dirty="0"/>
              <a:t> the mark is drawn</a:t>
            </a:r>
          </a:p>
          <a:p>
            <a:r>
              <a:rPr lang="en-US" dirty="0"/>
              <a:t>Some examples: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048000"/>
            <a:ext cx="2857500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CAE7F4"/>
              </a:clrFrom>
              <a:clrTo>
                <a:srgbClr val="CAE7F4">
                  <a:alpha val="0"/>
                </a:srgbClr>
              </a:clrTo>
            </a:clrChange>
            <a:biLevel thresh="75000"/>
          </a:blip>
          <a:stretch>
            <a:fillRect/>
          </a:stretch>
        </p:blipFill>
        <p:spPr>
          <a:xfrm>
            <a:off x="6629400" y="2590800"/>
            <a:ext cx="2018302" cy="3429000"/>
          </a:xfrm>
          <a:prstGeom prst="rect">
            <a:avLst/>
          </a:prstGeom>
          <a:ln w="12700" cap="sq" cmpd="sng">
            <a:noFill/>
            <a:prstDash val="solid"/>
            <a:miter lim="800000"/>
          </a:ln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3048000" y="3028950"/>
            <a:ext cx="35814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24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dimension: size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information using </a:t>
            </a:r>
            <a:r>
              <a:rPr lang="en-US" b="1" dirty="0"/>
              <a:t>how big </a:t>
            </a:r>
            <a:r>
              <a:rPr lang="en-US" dirty="0"/>
              <a:t>the mark is drawn</a:t>
            </a:r>
          </a:p>
          <a:p>
            <a:r>
              <a:rPr lang="en-US" dirty="0"/>
              <a:t>Examples: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2895600"/>
            <a:ext cx="3505200" cy="28942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9455" y="2895600"/>
            <a:ext cx="1988745" cy="2554349"/>
          </a:xfrm>
          <a:prstGeom prst="rect">
            <a:avLst/>
          </a:prstGeom>
          <a:ln w="12700" cap="sq" cmpd="sng">
            <a:noFill/>
            <a:prstDash val="solid"/>
            <a:miter lim="800000"/>
          </a:ln>
          <a:effectLst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9FAFC"/>
              </a:clrFrom>
              <a:clrTo>
                <a:srgbClr val="F9FA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743200"/>
            <a:ext cx="2776543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506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dimension: 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information using </a:t>
            </a:r>
            <a:r>
              <a:rPr lang="en-US" b="1" dirty="0"/>
              <a:t>how dark </a:t>
            </a:r>
            <a:r>
              <a:rPr lang="en-US" dirty="0"/>
              <a:t>the mark is drawn</a:t>
            </a:r>
          </a:p>
          <a:p>
            <a:r>
              <a:rPr lang="en-US" dirty="0"/>
              <a:t>Example: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743200"/>
            <a:ext cx="7620000" cy="3810000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24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dimension: color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information using the </a:t>
            </a:r>
            <a:r>
              <a:rPr lang="en-US" b="1" dirty="0"/>
              <a:t>hue</a:t>
            </a:r>
            <a:r>
              <a:rPr lang="en-US" dirty="0"/>
              <a:t> of the mark</a:t>
            </a:r>
          </a:p>
          <a:p>
            <a:r>
              <a:rPr lang="en-US" dirty="0"/>
              <a:t>Examples:</a:t>
            </a:r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763" y="3200400"/>
            <a:ext cx="4035620" cy="28895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2F5EE"/>
              </a:clrFrom>
              <a:clrTo>
                <a:srgbClr val="F2F5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2819400"/>
            <a:ext cx="3757640" cy="333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7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dimension: orientation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information using how the mark is </a:t>
            </a:r>
            <a:r>
              <a:rPr lang="en-US" b="1" dirty="0"/>
              <a:t>rotated</a:t>
            </a:r>
          </a:p>
          <a:p>
            <a:r>
              <a:rPr lang="en-US" dirty="0"/>
              <a:t>Examples:</a:t>
            </a:r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95600"/>
            <a:ext cx="4159792" cy="28070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6800" y="2895600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7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dimension: shape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information using how the mark is </a:t>
            </a:r>
            <a:r>
              <a:rPr lang="en-US" b="1" dirty="0"/>
              <a:t>shaped</a:t>
            </a:r>
          </a:p>
          <a:p>
            <a:r>
              <a:rPr lang="en-US" dirty="0"/>
              <a:t>Examples: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3276600" y="3124200"/>
            <a:ext cx="2463800" cy="2463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3048000"/>
            <a:ext cx="2438400" cy="2438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3352800"/>
            <a:ext cx="2120192" cy="189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704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visual dimensions &amp; data type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48400" y="6396335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Jacques </a:t>
            </a:r>
            <a:r>
              <a:rPr lang="en-US" sz="1200" dirty="0" err="1"/>
              <a:t>Bertin</a:t>
            </a:r>
            <a:r>
              <a:rPr lang="en-US" sz="1200" dirty="0"/>
              <a:t>, </a:t>
            </a:r>
            <a:r>
              <a:rPr lang="en-US" sz="1200" i="1" dirty="0" err="1"/>
              <a:t>Semiologie</a:t>
            </a:r>
            <a:r>
              <a:rPr lang="en-US" sz="1200" i="1" dirty="0"/>
              <a:t> </a:t>
            </a:r>
            <a:r>
              <a:rPr lang="en-US" sz="1200" i="1" dirty="0" err="1"/>
              <a:t>Graphique</a:t>
            </a:r>
            <a:r>
              <a:rPr lang="en-US" sz="1200" i="1" dirty="0"/>
              <a:t> </a:t>
            </a:r>
            <a:r>
              <a:rPr lang="en-US" sz="1200" dirty="0"/>
              <a:t>(Semiology of Graphics), 1967.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34350" y="1524000"/>
            <a:ext cx="2256650" cy="3210175"/>
            <a:chOff x="609600" y="1884947"/>
            <a:chExt cx="2700963" cy="3841052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09600" y="1884947"/>
              <a:ext cx="2700963" cy="1884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09600" y="3806611"/>
              <a:ext cx="2700963" cy="1919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4267200" y="1143000"/>
            <a:ext cx="358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Categorical      Numerical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303866"/>
              </p:ext>
            </p:extLst>
          </p:nvPr>
        </p:nvGraphicFramePr>
        <p:xfrm>
          <a:off x="4267200" y="1524000"/>
          <a:ext cx="2336800" cy="31241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63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20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Pre-lunch activity: deconstructing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8768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Find a data visualization you think is interesting</a:t>
            </a:r>
          </a:p>
          <a:p>
            <a:pPr lvl="1"/>
            <a:r>
              <a:rPr lang="en-US" dirty="0"/>
              <a:t>Some ideas: </a:t>
            </a:r>
            <a:r>
              <a:rPr lang="en-US" dirty="0" err="1"/>
              <a:t>NYTimes</a:t>
            </a:r>
            <a:r>
              <a:rPr lang="en-US" dirty="0"/>
              <a:t>, </a:t>
            </a:r>
            <a:r>
              <a:rPr lang="en-US" dirty="0" err="1"/>
              <a:t>VisualisingData.com</a:t>
            </a:r>
            <a:r>
              <a:rPr lang="en-US" dirty="0"/>
              <a:t>, </a:t>
            </a:r>
            <a:r>
              <a:rPr lang="en-US" dirty="0" err="1"/>
              <a:t>Visual.ly</a:t>
            </a:r>
            <a:endParaRPr lang="en-US" dirty="0"/>
          </a:p>
          <a:p>
            <a:pPr lvl="1"/>
            <a:r>
              <a:rPr lang="en-US" dirty="0"/>
              <a:t>Remember to cite your source!</a:t>
            </a:r>
          </a:p>
          <a:p>
            <a:pPr lvl="1"/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Identify the following: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What is the </a:t>
            </a:r>
            <a:r>
              <a:rPr lang="en-US" b="1" dirty="0">
                <a:solidFill>
                  <a:schemeClr val="accent1"/>
                </a:solidFill>
              </a:rPr>
              <a:t>data</a:t>
            </a:r>
            <a:r>
              <a:rPr lang="en-US" dirty="0">
                <a:solidFill>
                  <a:schemeClr val="accent1"/>
                </a:solidFill>
              </a:rPr>
              <a:t> that’s being visualized? Where did it come from?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Which </a:t>
            </a:r>
            <a:r>
              <a:rPr lang="en-US" b="1" dirty="0">
                <a:solidFill>
                  <a:schemeClr val="accent1"/>
                </a:solidFill>
              </a:rPr>
              <a:t>data dimensions</a:t>
            </a:r>
            <a:r>
              <a:rPr lang="en-US" dirty="0">
                <a:solidFill>
                  <a:schemeClr val="accent1"/>
                </a:solidFill>
              </a:rPr>
              <a:t> are mapped to which </a:t>
            </a:r>
            <a:r>
              <a:rPr lang="en-US" b="1" dirty="0">
                <a:solidFill>
                  <a:schemeClr val="accent1"/>
                </a:solidFill>
              </a:rPr>
              <a:t>visual dimensions</a:t>
            </a:r>
            <a:r>
              <a:rPr lang="en-US" dirty="0">
                <a:solidFill>
                  <a:schemeClr val="accent1"/>
                </a:solidFill>
              </a:rPr>
              <a:t>? 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How does this </a:t>
            </a:r>
            <a:r>
              <a:rPr lang="en-US" b="1" dirty="0">
                <a:solidFill>
                  <a:schemeClr val="accent1"/>
                </a:solidFill>
              </a:rPr>
              <a:t>shape your understanding </a:t>
            </a:r>
            <a:r>
              <a:rPr lang="en-US" dirty="0">
                <a:solidFill>
                  <a:schemeClr val="accent1"/>
                </a:solidFill>
              </a:rPr>
              <a:t>of the data?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If you </a:t>
            </a:r>
            <a:r>
              <a:rPr lang="en-US" b="1" dirty="0">
                <a:solidFill>
                  <a:schemeClr val="accent1"/>
                </a:solidFill>
              </a:rPr>
              <a:t>liked</a:t>
            </a:r>
            <a:r>
              <a:rPr lang="en-US" dirty="0">
                <a:solidFill>
                  <a:schemeClr val="accent1"/>
                </a:solidFill>
              </a:rPr>
              <a:t> the visualization: what is it doing </a:t>
            </a:r>
            <a:r>
              <a:rPr lang="en-US" b="1" dirty="0">
                <a:solidFill>
                  <a:schemeClr val="accent1"/>
                </a:solidFill>
              </a:rPr>
              <a:t>well</a:t>
            </a:r>
            <a:r>
              <a:rPr lang="en-US" dirty="0">
                <a:solidFill>
                  <a:schemeClr val="accent1"/>
                </a:solidFill>
              </a:rPr>
              <a:t>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If you </a:t>
            </a:r>
            <a:r>
              <a:rPr lang="en-US" b="1" dirty="0">
                <a:solidFill>
                  <a:schemeClr val="accent1"/>
                </a:solidFill>
              </a:rPr>
              <a:t>disliked</a:t>
            </a:r>
            <a:r>
              <a:rPr lang="en-US" dirty="0">
                <a:solidFill>
                  <a:schemeClr val="accent1"/>
                </a:solidFill>
              </a:rPr>
              <a:t> the visualization: what would you </a:t>
            </a:r>
            <a:r>
              <a:rPr lang="en-US" b="1" dirty="0">
                <a:solidFill>
                  <a:schemeClr val="accent1"/>
                </a:solidFill>
              </a:rPr>
              <a:t>change</a:t>
            </a:r>
            <a:r>
              <a:rPr lang="en-US" dirty="0">
                <a:solidFill>
                  <a:schemeClr val="accent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8908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What makes a </a:t>
            </a:r>
            <a:r>
              <a:rPr lang="en-US" b="1" dirty="0"/>
              <a:t>good</a:t>
            </a:r>
            <a:r>
              <a:rPr lang="en-US" dirty="0"/>
              <a:t> encoding?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655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87151" y="2895600"/>
            <a:ext cx="8369699" cy="2438400"/>
            <a:chOff x="434008" y="2819400"/>
            <a:chExt cx="7323487" cy="21336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10200" y="2819400"/>
              <a:ext cx="2347295" cy="21336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4008" y="2819400"/>
              <a:ext cx="2385392" cy="21336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19400" y="2819400"/>
              <a:ext cx="2576327" cy="21336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1: expressiveness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Encodes </a:t>
            </a:r>
            <a:r>
              <a:rPr lang="en-US" b="1" dirty="0"/>
              <a:t>all </a:t>
            </a:r>
            <a:r>
              <a:rPr lang="en-US" dirty="0"/>
              <a:t>the facts</a:t>
            </a:r>
          </a:p>
          <a:p>
            <a:r>
              <a:rPr lang="en-US" dirty="0"/>
              <a:t>Example: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581001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Fig. Courtesy of M </a:t>
            </a:r>
            <a:r>
              <a:rPr lang="en-US" sz="1200" dirty="0" err="1"/>
              <a:t>Krzywinski</a:t>
            </a:r>
            <a:endParaRPr lang="en-US" sz="1200" dirty="0"/>
          </a:p>
        </p:txBody>
      </p:sp>
      <p:pic>
        <p:nvPicPr>
          <p:cNvPr id="7" name="Picture 6" descr="Screen Shot 2016-02-22 at 8.46.56 A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0" y="2803609"/>
            <a:ext cx="8229600" cy="19516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5647" y="5045665"/>
            <a:ext cx="6389106" cy="6693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79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Big idea behind my research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spcBef>
                <a:spcPts val="600"/>
              </a:spcBef>
              <a:buNone/>
            </a:pPr>
            <a:r>
              <a:rPr lang="en-US" dirty="0"/>
              <a:t>Humans and machines have </a:t>
            </a:r>
            <a:r>
              <a:rPr lang="en-US" b="1" dirty="0"/>
              <a:t>complimentary</a:t>
            </a:r>
            <a:r>
              <a:rPr lang="en-US" dirty="0"/>
              <a:t> </a:t>
            </a:r>
            <a:r>
              <a:rPr lang="en-US" b="1" dirty="0"/>
              <a:t>strengths</a:t>
            </a:r>
          </a:p>
          <a:p>
            <a:pPr marL="237744" indent="-237744">
              <a:spcBef>
                <a:spcPts val="600"/>
              </a:spcBef>
            </a:pPr>
            <a:endParaRPr lang="en-US" dirty="0"/>
          </a:p>
          <a:p>
            <a:pPr marL="237744" indent="-237744">
              <a:spcBef>
                <a:spcPts val="600"/>
              </a:spcBef>
            </a:pPr>
            <a:endParaRPr lang="en-US" dirty="0"/>
          </a:p>
          <a:p>
            <a:pPr marL="0" indent="0">
              <a:spcBef>
                <a:spcPts val="600"/>
              </a:spcBef>
              <a:buNone/>
            </a:pPr>
            <a:endParaRPr lang="en-US" dirty="0"/>
          </a:p>
        </p:txBody>
      </p:sp>
      <p:pic>
        <p:nvPicPr>
          <p:cNvPr id="15" name="Picture 14" descr="human-computer-interac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905000" y="2514600"/>
            <a:ext cx="5064718" cy="373379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600200" y="2438400"/>
            <a:ext cx="6172200" cy="4114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558583" y="4845049"/>
            <a:ext cx="2365965" cy="1772683"/>
            <a:chOff x="1558583" y="4159249"/>
            <a:chExt cx="2365965" cy="1772683"/>
          </a:xfrm>
        </p:grpSpPr>
        <p:pic>
          <p:nvPicPr>
            <p:cNvPr id="18" name="Picture 17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66775" t="62417" r="-2089" b="-1249"/>
            <a:stretch/>
          </p:blipFill>
          <p:spPr>
            <a:xfrm flipH="1">
              <a:off x="1799166" y="4159249"/>
              <a:ext cx="1788583" cy="1449917"/>
            </a:xfrm>
            <a:prstGeom prst="round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19" name="TextBox 18"/>
            <p:cNvSpPr txBox="1"/>
            <p:nvPr/>
          </p:nvSpPr>
          <p:spPr>
            <a:xfrm>
              <a:off x="1558583" y="5562600"/>
              <a:ext cx="2365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Computational power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355164" y="2654300"/>
            <a:ext cx="2872846" cy="1672167"/>
            <a:chOff x="5355164" y="1968500"/>
            <a:chExt cx="2872846" cy="1672167"/>
          </a:xfrm>
        </p:grpSpPr>
        <p:pic>
          <p:nvPicPr>
            <p:cNvPr id="21" name="Picture 20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206" t="3742" r="68121" b="51473"/>
            <a:stretch/>
          </p:blipFill>
          <p:spPr>
            <a:xfrm flipH="1">
              <a:off x="5355164" y="1968500"/>
              <a:ext cx="1502836" cy="1672167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2" name="TextBox 21"/>
            <p:cNvSpPr txBox="1"/>
            <p:nvPr/>
          </p:nvSpPr>
          <p:spPr>
            <a:xfrm>
              <a:off x="6939789" y="2353270"/>
              <a:ext cx="128822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Perception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and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context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524250" y="5193268"/>
            <a:ext cx="2222500" cy="1398031"/>
            <a:chOff x="3524250" y="4507468"/>
            <a:chExt cx="2222500" cy="1398031"/>
          </a:xfrm>
        </p:grpSpPr>
        <p:pic>
          <p:nvPicPr>
            <p:cNvPr id="24" name="Picture 23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4148" t="74888" r="31970" b="-9185"/>
            <a:stretch/>
          </p:blipFill>
          <p:spPr>
            <a:xfrm flipH="1">
              <a:off x="3524250" y="4624916"/>
              <a:ext cx="2222500" cy="1280583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5" name="TextBox 24"/>
            <p:cNvSpPr txBox="1"/>
            <p:nvPr/>
          </p:nvSpPr>
          <p:spPr>
            <a:xfrm>
              <a:off x="3657601" y="4507468"/>
              <a:ext cx="12625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Interaction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238498" y="2654300"/>
            <a:ext cx="2233084" cy="1672167"/>
            <a:chOff x="3238498" y="1968500"/>
            <a:chExt cx="2233084" cy="1672167"/>
          </a:xfrm>
        </p:grpSpPr>
        <p:pic>
          <p:nvPicPr>
            <p:cNvPr id="27" name="Picture 26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9581" t="3742" r="26328" b="51473"/>
            <a:stretch/>
          </p:blipFill>
          <p:spPr>
            <a:xfrm flipH="1">
              <a:off x="3238498" y="1968500"/>
              <a:ext cx="2233084" cy="1672167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8" name="TextBox 27"/>
            <p:cNvSpPr txBox="1"/>
            <p:nvPr/>
          </p:nvSpPr>
          <p:spPr>
            <a:xfrm>
              <a:off x="3657600" y="2362200"/>
              <a:ext cx="148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Visualization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275301" y="6581001"/>
            <a:ext cx="1746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Image credit: Ali Ansari</a:t>
            </a:r>
          </a:p>
        </p:txBody>
      </p:sp>
    </p:spTree>
    <p:extLst>
      <p:ext uri="{BB962C8B-B14F-4D97-AF65-F5344CB8AC3E}">
        <p14:creationId xmlns:p14="http://schemas.microsoft.com/office/powerpoint/2010/main" val="214020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1: expressiveness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Encodes </a:t>
            </a:r>
            <a:r>
              <a:rPr lang="en-US" b="1" dirty="0"/>
              <a:t>only</a:t>
            </a:r>
            <a:r>
              <a:rPr lang="en-US" dirty="0"/>
              <a:t> the facts</a:t>
            </a:r>
          </a:p>
          <a:p>
            <a:r>
              <a:rPr lang="en-US" dirty="0"/>
              <a:t>Example:</a:t>
            </a:r>
          </a:p>
        </p:txBody>
      </p:sp>
      <p:pic>
        <p:nvPicPr>
          <p:cNvPr id="4" name="Picture 3" descr="Pages from principle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938" t="37944" b="4010"/>
          <a:stretch/>
        </p:blipFill>
        <p:spPr>
          <a:xfrm>
            <a:off x="838200" y="2590800"/>
            <a:ext cx="7595154" cy="39808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581001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Adapted from </a:t>
            </a:r>
            <a:r>
              <a:rPr lang="en-US" sz="1200" dirty="0" err="1"/>
              <a:t>Mackinlay</a:t>
            </a:r>
            <a:r>
              <a:rPr lang="en-US" sz="1200" dirty="0"/>
              <a:t> J (1986) Automating the design of graphical presentations of relational information.</a:t>
            </a:r>
          </a:p>
        </p:txBody>
      </p:sp>
    </p:spTree>
    <p:extLst>
      <p:ext uri="{BB962C8B-B14F-4D97-AF65-F5344CB8AC3E}">
        <p14:creationId xmlns:p14="http://schemas.microsoft.com/office/powerpoint/2010/main" val="20735829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2: consistency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b="1" dirty="0"/>
              <a:t>consistent axes </a:t>
            </a:r>
            <a:r>
              <a:rPr lang="en-US" dirty="0"/>
              <a:t>when comparing charts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7400"/>
            <a:ext cx="9144000" cy="42344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3963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err="1"/>
              <a:t>Raina</a:t>
            </a:r>
            <a:r>
              <a:rPr lang="en-US" sz="1200" dirty="0"/>
              <a:t> SZ, et al. (2005) Evolution of base-substitution gradients</a:t>
            </a:r>
          </a:p>
          <a:p>
            <a:r>
              <a:rPr lang="en-US" sz="1200" dirty="0"/>
              <a:t>in primate mitochondrial genomes. Genome Res 15: 665-673.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63963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/>
              <a:t>M. </a:t>
            </a:r>
            <a:r>
              <a:rPr lang="en-US" sz="1200" dirty="0" err="1"/>
              <a:t>Krzwinski</a:t>
            </a:r>
            <a:r>
              <a:rPr lang="en-US" sz="1200" dirty="0"/>
              <a:t>, behind every great visualization is a design</a:t>
            </a:r>
          </a:p>
          <a:p>
            <a:pPr algn="r"/>
            <a:r>
              <a:rPr lang="en-US" sz="1200" dirty="0"/>
              <a:t>principle, 2012</a:t>
            </a:r>
          </a:p>
        </p:txBody>
      </p:sp>
    </p:spTree>
    <p:extLst>
      <p:ext uri="{BB962C8B-B14F-4D97-AF65-F5344CB8AC3E}">
        <p14:creationId xmlns:p14="http://schemas.microsoft.com/office/powerpoint/2010/main" val="13437482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2: consistency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note on </a:t>
            </a:r>
            <a:r>
              <a:rPr lang="en-US" b="1" dirty="0"/>
              <a:t>legends</a:t>
            </a:r>
            <a:r>
              <a:rPr lang="en-US" dirty="0"/>
              <a:t>: order items according to appearance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07142" y="2590800"/>
            <a:ext cx="1817458" cy="34676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76600" y="6581001"/>
            <a:ext cx="5867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M. </a:t>
            </a:r>
            <a:r>
              <a:rPr lang="en-US" sz="1200" dirty="0" err="1"/>
              <a:t>Krzwinski</a:t>
            </a:r>
            <a:r>
              <a:rPr lang="en-US" sz="1200" dirty="0"/>
              <a:t>, behind every great visualization is a design principle, 2012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8400" y="2590800"/>
            <a:ext cx="2013500" cy="34676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1119" y="2097333"/>
            <a:ext cx="4038776" cy="436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353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2: consistency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876800"/>
          </a:xfrm>
        </p:spPr>
        <p:txBody>
          <a:bodyPr/>
          <a:lstStyle/>
          <a:p>
            <a:r>
              <a:rPr lang="en-US" dirty="0"/>
              <a:t>Visual variation should </a:t>
            </a:r>
            <a:r>
              <a:rPr lang="en-US" b="1" dirty="0"/>
              <a:t>reflect and enhance </a:t>
            </a:r>
            <a:r>
              <a:rPr lang="en-US" dirty="0"/>
              <a:t>the underlying variation in the data</a:t>
            </a:r>
          </a:p>
          <a:p>
            <a:r>
              <a:rPr lang="en-US" dirty="0"/>
              <a:t>Avoid </a:t>
            </a:r>
            <a:r>
              <a:rPr lang="en-US" b="1" dirty="0"/>
              <a:t>visually similar </a:t>
            </a:r>
            <a:r>
              <a:rPr lang="en-US" dirty="0"/>
              <a:t>encodings for independent variables</a:t>
            </a:r>
          </a:p>
          <a:p>
            <a:r>
              <a:rPr lang="en-US" dirty="0"/>
              <a:t>Example: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179662" y="2414635"/>
            <a:ext cx="3159303" cy="51178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377" y="4114800"/>
            <a:ext cx="2279228" cy="216918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836377" y="3393897"/>
            <a:ext cx="7481850" cy="3159303"/>
            <a:chOff x="836377" y="3393897"/>
            <a:chExt cx="7481850" cy="315930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595"/>
            <a:stretch/>
          </p:blipFill>
          <p:spPr>
            <a:xfrm rot="5400000">
              <a:off x="4179662" y="2414635"/>
              <a:ext cx="3159303" cy="511782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6377" y="4114800"/>
              <a:ext cx="2279228" cy="21691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5490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2: consistency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Uniform size and alignment reduces visual complexity and aids interpretation</a:t>
            </a:r>
          </a:p>
          <a:p>
            <a:r>
              <a:rPr lang="en-US" dirty="0"/>
              <a:t>Example: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04490" y="2830733"/>
            <a:ext cx="3901110" cy="33801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04490" y="2743200"/>
            <a:ext cx="3901110" cy="343937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396335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Fig. 1: </a:t>
            </a:r>
            <a:r>
              <a:rPr lang="en-US" sz="1200" dirty="0" err="1"/>
              <a:t>Sharov</a:t>
            </a:r>
            <a:r>
              <a:rPr lang="en-US" sz="1200" dirty="0"/>
              <a:t> AA et al. (2005) Genome-wide assembly and analysis of alternative transcripts in mouse. </a:t>
            </a:r>
            <a:r>
              <a:rPr lang="it-IT" sz="1200" dirty="0" err="1"/>
              <a:t>Genome</a:t>
            </a:r>
            <a:r>
              <a:rPr lang="it-IT" sz="1200" dirty="0"/>
              <a:t> Res 15: 748-754.</a:t>
            </a:r>
          </a:p>
          <a:p>
            <a:pPr algn="r"/>
            <a:r>
              <a:rPr lang="en-US" sz="1200" dirty="0"/>
              <a:t>Fig. 2: M. </a:t>
            </a:r>
            <a:r>
              <a:rPr lang="en-US" sz="1200" dirty="0" err="1"/>
              <a:t>Krzwinski</a:t>
            </a:r>
            <a:r>
              <a:rPr lang="en-US" sz="1200" dirty="0"/>
              <a:t>, behind every great visualization is a design principle, 2012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50103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Tufte</a:t>
            </a:r>
            <a:r>
              <a:rPr lang="en-US" dirty="0"/>
              <a:t>, 1983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581400" cy="4876800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“Above all else,        show the data.”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914400"/>
            <a:ext cx="4412163" cy="5562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74956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Tufte</a:t>
            </a:r>
            <a:r>
              <a:rPr lang="en-US" dirty="0"/>
              <a:t>, 1983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27322" y="1828800"/>
          <a:ext cx="7345078" cy="1110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Equation" r:id="rId3" imgW="3162300" imgH="431800" progId="Equation.3">
                  <p:embed/>
                </p:oleObj>
              </mc:Choice>
              <mc:Fallback>
                <p:oleObj name="Equation" r:id="rId3" imgW="3162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7322" y="1828800"/>
                        <a:ext cx="7345078" cy="11101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Content Placeholder 6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2490216" y="3805671"/>
          <a:ext cx="6348984" cy="10704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Equation" r:id="rId5" imgW="2832100" imgH="431800" progId="Equation.3">
                  <p:embed/>
                </p:oleObj>
              </mc:Choice>
              <mc:Fallback>
                <p:oleObj name="Equation" r:id="rId5" imgW="2832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90216" y="3805671"/>
                        <a:ext cx="6348984" cy="10704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Content Placeholder 6"/>
          <p:cNvGraphicFramePr>
            <a:graphicFrameLocks noChangeAspect="1"/>
          </p:cNvGraphicFramePr>
          <p:nvPr>
            <p:extLst/>
          </p:nvPr>
        </p:nvGraphicFramePr>
        <p:xfrm>
          <a:off x="2490217" y="5742894"/>
          <a:ext cx="6492262" cy="505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Equation" r:id="rId7" imgW="2895600" imgH="203200" progId="Equation.3">
                  <p:embed/>
                </p:oleObj>
              </mc:Choice>
              <mc:Fallback>
                <p:oleObj name="Equation" r:id="rId7" imgW="28956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90217" y="5742894"/>
                        <a:ext cx="6492262" cy="505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2362200" y="3505200"/>
            <a:ext cx="6324600" cy="144780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381000" y="1600200"/>
            <a:ext cx="7391400" cy="129540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1981200" y="5410200"/>
            <a:ext cx="7086600" cy="121920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Tufte</a:t>
            </a:r>
            <a:r>
              <a:rPr lang="en-US" dirty="0"/>
              <a:t>: maximize the data-ink ratio</a:t>
            </a:r>
          </a:p>
        </p:txBody>
      </p:sp>
      <p:pic>
        <p:nvPicPr>
          <p:cNvPr id="2052" name="Picture 4" descr="High Data-Ink Rat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1721356"/>
            <a:ext cx="5979077" cy="4450844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ow Data-Ink Rat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5273" y="1721357"/>
            <a:ext cx="5964130" cy="4450843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91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Familiar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bing_destination_m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0" y="2286000"/>
            <a:ext cx="6858000" cy="3429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7207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you think of the data-ink ratio?</a:t>
            </a:r>
          </a:p>
          <a:p>
            <a:r>
              <a:rPr lang="en-US" dirty="0"/>
              <a:t>Consider ways to </a:t>
            </a:r>
            <a:r>
              <a:rPr lang="en-US" b="1" dirty="0"/>
              <a:t>maximize</a:t>
            </a:r>
            <a:r>
              <a:rPr lang="en-US" dirty="0"/>
              <a:t> it…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4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Focus of this workshop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spcBef>
                <a:spcPts val="600"/>
              </a:spcBef>
              <a:buNone/>
            </a:pPr>
            <a:r>
              <a:rPr lang="en-US" dirty="0"/>
              <a:t>How do we build </a:t>
            </a:r>
            <a:r>
              <a:rPr lang="en-US" b="1" dirty="0"/>
              <a:t>visualizations</a:t>
            </a:r>
            <a:r>
              <a:rPr lang="en-US" dirty="0"/>
              <a:t> that help humans understand patterns in data?</a:t>
            </a:r>
            <a:endParaRPr lang="en-US" b="1" dirty="0"/>
          </a:p>
          <a:p>
            <a:pPr marL="237744" indent="-237744">
              <a:spcBef>
                <a:spcPts val="600"/>
              </a:spcBef>
            </a:pPr>
            <a:endParaRPr lang="en-US" dirty="0"/>
          </a:p>
          <a:p>
            <a:pPr marL="237744" indent="-237744">
              <a:spcBef>
                <a:spcPts val="600"/>
              </a:spcBef>
            </a:pPr>
            <a:endParaRPr lang="en-US" dirty="0"/>
          </a:p>
          <a:p>
            <a:pPr marL="0" indent="0">
              <a:spcBef>
                <a:spcPts val="600"/>
              </a:spcBef>
              <a:buNone/>
            </a:pPr>
            <a:endParaRPr lang="en-US" dirty="0"/>
          </a:p>
        </p:txBody>
      </p:sp>
      <p:pic>
        <p:nvPicPr>
          <p:cNvPr id="15" name="Picture 14" descr="human-computer-interac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905000" y="2514600"/>
            <a:ext cx="5064718" cy="373379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600200" y="2438400"/>
            <a:ext cx="6172200" cy="4114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3238498" y="2654300"/>
            <a:ext cx="2233084" cy="1672167"/>
            <a:chOff x="3238498" y="1968500"/>
            <a:chExt cx="2233084" cy="1672167"/>
          </a:xfrm>
        </p:grpSpPr>
        <p:pic>
          <p:nvPicPr>
            <p:cNvPr id="27" name="Picture 26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9581" t="3742" r="26328" b="51473"/>
            <a:stretch/>
          </p:blipFill>
          <p:spPr>
            <a:xfrm flipH="1">
              <a:off x="3238498" y="1968500"/>
              <a:ext cx="2233084" cy="1672167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8" name="TextBox 27"/>
            <p:cNvSpPr txBox="1"/>
            <p:nvPr/>
          </p:nvSpPr>
          <p:spPr>
            <a:xfrm>
              <a:off x="3657600" y="2362200"/>
              <a:ext cx="148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Visualization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275301" y="6581001"/>
            <a:ext cx="1746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Image credit: Ali Ansari</a:t>
            </a:r>
          </a:p>
        </p:txBody>
      </p:sp>
    </p:spTree>
    <p:extLst>
      <p:ext uri="{BB962C8B-B14F-4D97-AF65-F5344CB8AC3E}">
        <p14:creationId xmlns:p14="http://schemas.microsoft.com/office/powerpoint/2010/main" val="491634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3: importance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Avoid unnecessary containment and repetition</a:t>
            </a:r>
          </a:p>
          <a:p>
            <a:r>
              <a:rPr lang="en-US" dirty="0"/>
              <a:t>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0600" y="3200400"/>
            <a:ext cx="7281534" cy="28655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8066" y="3276600"/>
            <a:ext cx="7281534" cy="310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7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3: importance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Navigational aids shouldn’t compete with data</a:t>
            </a:r>
          </a:p>
          <a:p>
            <a:r>
              <a:rPr lang="en-US" dirty="0"/>
              <a:t>Avoid: heavy </a:t>
            </a:r>
            <a:r>
              <a:rPr lang="en-US" b="1" dirty="0"/>
              <a:t>axes</a:t>
            </a:r>
            <a:r>
              <a:rPr lang="en-US" dirty="0"/>
              <a:t>, </a:t>
            </a:r>
            <a:r>
              <a:rPr lang="en-US" b="1" dirty="0"/>
              <a:t>error bars </a:t>
            </a:r>
            <a:r>
              <a:rPr lang="en-US" dirty="0"/>
              <a:t>and </a:t>
            </a:r>
            <a:r>
              <a:rPr lang="en-US" b="1" dirty="0"/>
              <a:t>glyphs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0" y="3682426"/>
            <a:ext cx="8240661" cy="16515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0599" y="3124200"/>
            <a:ext cx="7179271" cy="30406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9520" y="6396335"/>
            <a:ext cx="91535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/>
              <a:t>Heer</a:t>
            </a:r>
            <a:r>
              <a:rPr lang="en-US" sz="1200" dirty="0"/>
              <a:t> J, </a:t>
            </a:r>
            <a:r>
              <a:rPr lang="en-US" sz="1200" dirty="0" err="1"/>
              <a:t>Bostock</a:t>
            </a:r>
            <a:r>
              <a:rPr lang="en-US" sz="1200" dirty="0"/>
              <a:t> M (2010) Crowdsourcing graphical perception: using mechanical </a:t>
            </a:r>
            <a:r>
              <a:rPr lang="en-US" sz="1200" dirty="0" err="1"/>
              <a:t>turk</a:t>
            </a:r>
            <a:r>
              <a:rPr lang="en-US" sz="1200" dirty="0"/>
              <a:t> to assess visualization design.</a:t>
            </a:r>
          </a:p>
          <a:p>
            <a:pPr algn="r"/>
            <a:r>
              <a:rPr lang="en-US" sz="1200" dirty="0"/>
              <a:t>Proceedings of the 28th international conference on Human factors in computing systems. Atlanta, Georgia, USA: ACM. pp. 203-212.</a:t>
            </a:r>
          </a:p>
        </p:txBody>
      </p:sp>
    </p:spTree>
    <p:extLst>
      <p:ext uri="{BB962C8B-B14F-4D97-AF65-F5344CB8AC3E}">
        <p14:creationId xmlns:p14="http://schemas.microsoft.com/office/powerpoint/2010/main" val="7842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3: importance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Simplify, simplify, simplify</a:t>
            </a:r>
            <a:r>
              <a:rPr lang="is-IS" dirty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" y="2362200"/>
            <a:ext cx="4511842" cy="3299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39"/>
          <a:stretch/>
        </p:blipFill>
        <p:spPr>
          <a:xfrm>
            <a:off x="4632158" y="2362200"/>
            <a:ext cx="4511842" cy="3299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1000" y="6023561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1200" dirty="0" err="1"/>
              <a:t>Sharov</a:t>
            </a:r>
            <a:r>
              <a:rPr lang="it-IT" sz="1200" dirty="0"/>
              <a:t> AA, et al (2006) </a:t>
            </a:r>
            <a:r>
              <a:rPr lang="it-IT" sz="1200" dirty="0" err="1"/>
              <a:t>Genome</a:t>
            </a:r>
            <a:r>
              <a:rPr lang="it-IT" sz="1200" dirty="0"/>
              <a:t> Res 16: 505-509.</a:t>
            </a:r>
          </a:p>
          <a:p>
            <a:r>
              <a:rPr lang="it-IT" sz="1200" dirty="0" err="1"/>
              <a:t>Peterson</a:t>
            </a:r>
            <a:r>
              <a:rPr lang="it-IT" sz="1200" dirty="0"/>
              <a:t> </a:t>
            </a:r>
            <a:r>
              <a:rPr lang="it-IT" sz="1200" dirty="0" err="1"/>
              <a:t>J</a:t>
            </a:r>
            <a:r>
              <a:rPr lang="it-IT" sz="1200" dirty="0"/>
              <a:t>, et al. (2009) </a:t>
            </a:r>
            <a:r>
              <a:rPr lang="it-IT" sz="1200" dirty="0" err="1"/>
              <a:t>Genome</a:t>
            </a:r>
            <a:r>
              <a:rPr lang="it-IT" sz="1200" dirty="0"/>
              <a:t> Res 19: 2317-2323.</a:t>
            </a:r>
          </a:p>
          <a:p>
            <a:r>
              <a:rPr lang="de-DE" sz="1200" dirty="0"/>
              <a:t>Thomson NR, et al. (2005) Genome Res 15: 629-640.</a:t>
            </a:r>
          </a:p>
          <a:p>
            <a:r>
              <a:rPr lang="it-IT" sz="1200" dirty="0"/>
              <a:t>DB, </a:t>
            </a:r>
            <a:r>
              <a:rPr lang="it-IT" sz="1200" dirty="0" err="1"/>
              <a:t>Ko</a:t>
            </a:r>
            <a:r>
              <a:rPr lang="it-IT" sz="1200" dirty="0"/>
              <a:t> MS (2005) </a:t>
            </a:r>
            <a:r>
              <a:rPr lang="it-IT" sz="1200" dirty="0" err="1"/>
              <a:t>Genome</a:t>
            </a:r>
            <a:r>
              <a:rPr lang="it-IT" sz="1200" dirty="0"/>
              <a:t> Res 15: 748-754.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4536473" y="63963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/>
              <a:t>M. </a:t>
            </a:r>
            <a:r>
              <a:rPr lang="en-US" sz="1200" dirty="0" err="1"/>
              <a:t>Krzwinski</a:t>
            </a:r>
            <a:r>
              <a:rPr lang="en-US" sz="1200" dirty="0"/>
              <a:t>, behind every great visualization is a design</a:t>
            </a:r>
          </a:p>
          <a:p>
            <a:pPr algn="r"/>
            <a:r>
              <a:rPr lang="en-US" sz="1200" dirty="0"/>
              <a:t>principle, 2012</a:t>
            </a:r>
          </a:p>
        </p:txBody>
      </p:sp>
    </p:spTree>
    <p:extLst>
      <p:ext uri="{BB962C8B-B14F-4D97-AF65-F5344CB8AC3E}">
        <p14:creationId xmlns:p14="http://schemas.microsoft.com/office/powerpoint/2010/main" val="16327422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caveat: “chart junk” and recall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2996" y="1327598"/>
            <a:ext cx="6382665" cy="4953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1208385"/>
            <a:ext cx="6530257" cy="519241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06" y="6577043"/>
            <a:ext cx="7887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Bateman et al. “Useful Junk? The Effects of Visual Embellishment on Comprehension and Memorability of Charts”, CHI 2010</a:t>
            </a:r>
          </a:p>
        </p:txBody>
      </p:sp>
    </p:spTree>
    <p:extLst>
      <p:ext uri="{BB962C8B-B14F-4D97-AF65-F5344CB8AC3E}">
        <p14:creationId xmlns:p14="http://schemas.microsoft.com/office/powerpoint/2010/main" val="95349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junk and eye gaze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45" t="1880"/>
          <a:stretch/>
        </p:blipFill>
        <p:spPr bwMode="auto">
          <a:xfrm>
            <a:off x="228600" y="2404372"/>
            <a:ext cx="4343400" cy="3148703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5799" y="2588139"/>
            <a:ext cx="4572001" cy="3004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05659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lunch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0" y="1447800"/>
            <a:ext cx="2336800" cy="26289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Mini-lecture and lab: building data graphics with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ggplot2</a:t>
            </a:r>
            <a:r>
              <a:rPr lang="en-US" dirty="0"/>
              <a:t> </a:t>
            </a:r>
          </a:p>
          <a:p>
            <a:r>
              <a:rPr lang="en-US" b="1" dirty="0"/>
              <a:t>TODO </a:t>
            </a:r>
            <a:r>
              <a:rPr lang="en-US" dirty="0"/>
              <a:t>(if you haven’t already):</a:t>
            </a:r>
          </a:p>
          <a:p>
            <a:pPr marL="0" indent="0" algn="ctr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install.packages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(‘ggplot2’)</a:t>
            </a:r>
          </a:p>
        </p:txBody>
      </p:sp>
    </p:spTree>
    <p:extLst>
      <p:ext uri="{BB962C8B-B14F-4D97-AF65-F5344CB8AC3E}">
        <p14:creationId xmlns:p14="http://schemas.microsoft.com/office/powerpoint/2010/main" val="212317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Interesting (non-CS) thing to know about me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B1A32F2-419E-D84C-8931-9402BEA9A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5480" y="1447800"/>
            <a:ext cx="6502400" cy="4876800"/>
          </a:xfrm>
          <a:ln w="38100">
            <a:solidFill>
              <a:srgbClr val="002552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360268" y="2323297"/>
            <a:ext cx="16385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3470"/>
                </a:solidFill>
              </a:rPr>
              <a:t>I’m a big</a:t>
            </a:r>
          </a:p>
          <a:p>
            <a:pPr algn="ctr"/>
            <a:r>
              <a:rPr lang="en-US" sz="2000" b="1" dirty="0">
                <a:solidFill>
                  <a:srgbClr val="003470"/>
                </a:solidFill>
              </a:rPr>
              <a:t>board game</a:t>
            </a:r>
          </a:p>
          <a:p>
            <a:pPr algn="ctr"/>
            <a:r>
              <a:rPr lang="en-US" sz="2000" b="1" dirty="0">
                <a:solidFill>
                  <a:srgbClr val="003470"/>
                </a:solidFill>
              </a:rPr>
              <a:t>nerd</a:t>
            </a:r>
          </a:p>
          <a:p>
            <a:pPr algn="ctr"/>
            <a:r>
              <a:rPr lang="en-US" sz="1200" b="1" dirty="0">
                <a:solidFill>
                  <a:srgbClr val="003470"/>
                </a:solidFill>
              </a:rPr>
              <a:t>(we have a closet </a:t>
            </a:r>
          </a:p>
          <a:p>
            <a:pPr algn="ctr"/>
            <a:r>
              <a:rPr lang="en-US" sz="1200" b="1" dirty="0">
                <a:solidFill>
                  <a:srgbClr val="003470"/>
                </a:solidFill>
              </a:rPr>
              <a:t>in our house</a:t>
            </a:r>
          </a:p>
          <a:p>
            <a:pPr algn="ctr"/>
            <a:r>
              <a:rPr lang="en-US" sz="1200" b="1" dirty="0">
                <a:solidFill>
                  <a:srgbClr val="003470"/>
                </a:solidFill>
              </a:rPr>
              <a:t>dedicated to them)</a:t>
            </a:r>
          </a:p>
        </p:txBody>
      </p:sp>
      <p:sp>
        <p:nvSpPr>
          <p:cNvPr id="6" name="Circular Arrow 5"/>
          <p:cNvSpPr/>
          <p:nvPr/>
        </p:nvSpPr>
        <p:spPr>
          <a:xfrm rot="15300000" flipV="1">
            <a:off x="7051199" y="1723487"/>
            <a:ext cx="1199497" cy="1205303"/>
          </a:xfrm>
          <a:prstGeom prst="circularArrow">
            <a:avLst>
              <a:gd name="adj1" fmla="val 1411"/>
              <a:gd name="adj2" fmla="val 1563058"/>
              <a:gd name="adj3" fmla="val 20880751"/>
              <a:gd name="adj4" fmla="val 15534360"/>
              <a:gd name="adj5" fmla="val 7233"/>
            </a:avLst>
          </a:prstGeom>
          <a:solidFill>
            <a:srgbClr val="003470"/>
          </a:solidFill>
          <a:ln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425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Way more interesting thing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168997" y="3187375"/>
            <a:ext cx="1802803" cy="1338412"/>
            <a:chOff x="805805" y="3167864"/>
            <a:chExt cx="1802803" cy="1338412"/>
          </a:xfrm>
        </p:grpSpPr>
        <p:sp>
          <p:nvSpPr>
            <p:cNvPr id="5" name="TextBox 4"/>
            <p:cNvSpPr txBox="1"/>
            <p:nvPr/>
          </p:nvSpPr>
          <p:spPr>
            <a:xfrm>
              <a:off x="805805" y="3767612"/>
              <a:ext cx="142699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3470"/>
                  </a:solidFill>
                </a:rPr>
                <a:t>Logan</a:t>
              </a:r>
            </a:p>
            <a:p>
              <a:pPr algn="ctr"/>
              <a:r>
                <a:rPr lang="en-US" sz="1400" dirty="0">
                  <a:solidFill>
                    <a:srgbClr val="003470"/>
                  </a:solidFill>
                </a:rPr>
                <a:t>(10 months old)</a:t>
              </a:r>
              <a:endParaRPr lang="en-US" sz="2800" dirty="0">
                <a:solidFill>
                  <a:srgbClr val="003470"/>
                </a:solidFill>
              </a:endParaRPr>
            </a:p>
          </p:txBody>
        </p:sp>
        <p:sp>
          <p:nvSpPr>
            <p:cNvPr id="7" name="Circular Arrow 6"/>
            <p:cNvSpPr/>
            <p:nvPr/>
          </p:nvSpPr>
          <p:spPr>
            <a:xfrm rot="17869619">
              <a:off x="1406208" y="3164961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45142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867400" y="2286000"/>
            <a:ext cx="2241151" cy="1630056"/>
            <a:chOff x="6470469" y="2430725"/>
            <a:chExt cx="2241151" cy="1630056"/>
          </a:xfrm>
        </p:grpSpPr>
        <p:sp>
          <p:nvSpPr>
            <p:cNvPr id="6" name="Circular Arrow 5"/>
            <p:cNvSpPr/>
            <p:nvPr/>
          </p:nvSpPr>
          <p:spPr>
            <a:xfrm rot="6606850">
              <a:off x="6473372" y="2858381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5097536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707265" y="2430725"/>
              <a:ext cx="200435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3470"/>
                  </a:solidFill>
                </a:rPr>
                <a:t>“</a:t>
              </a:r>
              <a:r>
                <a:rPr lang="mr-IN" sz="1400" dirty="0">
                  <a:solidFill>
                    <a:srgbClr val="003470"/>
                  </a:solidFill>
                </a:rPr>
                <a:t>…</a:t>
              </a:r>
              <a:r>
                <a:rPr lang="en-US" sz="1400" dirty="0">
                  <a:solidFill>
                    <a:srgbClr val="003470"/>
                  </a:solidFill>
                </a:rPr>
                <a:t>I might come to visit later this summer,</a:t>
              </a:r>
            </a:p>
            <a:p>
              <a:pPr algn="ctr"/>
              <a:r>
                <a:rPr lang="en-US" sz="1400" dirty="0">
                  <a:solidFill>
                    <a:srgbClr val="003470"/>
                  </a:solidFill>
                </a:rPr>
                <a:t>I have lots of thoughts on </a:t>
              </a:r>
              <a:r>
                <a:rPr lang="en-US" sz="1400" b="1" dirty="0">
                  <a:solidFill>
                    <a:srgbClr val="003470"/>
                  </a:solidFill>
                </a:rPr>
                <a:t>data vis</a:t>
              </a:r>
              <a:r>
                <a:rPr lang="en-US" sz="1400" dirty="0">
                  <a:solidFill>
                    <a:srgbClr val="003470"/>
                  </a:solidFill>
                </a:rPr>
                <a:t>!”</a:t>
              </a:r>
            </a:p>
          </p:txBody>
        </p:sp>
      </p:grpSp>
      <p:pic>
        <p:nvPicPr>
          <p:cNvPr id="1026" name="Picture 2" descr="https://lh3.googleusercontent.com/tlX4oFHd40qJ82ERy5FKFE1ZMGWKj0v5o3-LIMCvmvnupv6Cmo6qWYZEMwLTiGHVt_5EA_MPqLH4wPqT6rI9LyGcxqorPUA9L-k7CuRdQojde39hVcXAEQoUKqX2KAXJ5nNWOB2w4INIVXToW9w0u0KROSh9ui5uxnOgjmmcATXbvhZOwBOWQoyYQEApWv2tcCVKw7ZuH995JrR13Puq31q8gqF5hv9wQAY5uBmSAyspWmWmiGJdCRTa0YRVAOAL9Qy2S_ctcAQ5AmiIHD3a3j5KN6XNKWkYQwJ5xnDcKaKPfwcGWSUGtcRf9-gqQtFI315ifsL8jhhhaTCmOEl6SJm3pjbjXTIDjs1o5vxYDpD_LGGA4CdGfZmykRTS7kNKlFFG-1Nfjt5PkcR-HP4QKHFh1IJ6AUeKeww9NVg5pvWM0-QvjjKLeXmnFjjzqxKvsMfH6VTYMnT28QpZRIHYoHNVMpCUerqZTE9NBtjFtKvUNupjJNBwOVud0l0OPCA3GLfQm4DTtVBWwQwvBET9B5KioggPTd0lBXeATEFCz-rVuuOpoLJwaOs7jiAAAngfJSTdlGFytDO5zr-BEkschdX3y_e5SPBsbQNfqUXp=w721-h961-n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97" r="12757"/>
          <a:stretch/>
        </p:blipFill>
        <p:spPr bwMode="auto">
          <a:xfrm>
            <a:off x="2971800" y="1295400"/>
            <a:ext cx="2895600" cy="5122362"/>
          </a:xfrm>
          <a:prstGeom prst="rect">
            <a:avLst/>
          </a:prstGeom>
          <a:noFill/>
          <a:ln w="38100">
            <a:solidFill>
              <a:srgbClr val="00347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1203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19436</TotalTime>
  <Words>2080</Words>
  <Application>Microsoft Macintosh PowerPoint</Application>
  <PresentationFormat>On-screen Show (4:3)</PresentationFormat>
  <Paragraphs>374</Paragraphs>
  <Slides>75</Slides>
  <Notes>16</Notes>
  <HiddenSlides>0</HiddenSlides>
  <MMClips>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4" baseType="lpstr">
      <vt:lpstr>Arial</vt:lpstr>
      <vt:lpstr>Calibri</vt:lpstr>
      <vt:lpstr>Courier</vt:lpstr>
      <vt:lpstr>Lucida Grande</vt:lpstr>
      <vt:lpstr>Mangal</vt:lpstr>
      <vt:lpstr>Menlo</vt:lpstr>
      <vt:lpstr>Wingdings</vt:lpstr>
      <vt:lpstr>Clarity</vt:lpstr>
      <vt:lpstr>Equation</vt:lpstr>
      <vt:lpstr>MassMutual DSDP 2018:  Introduction to  Data Visualization</vt:lpstr>
      <vt:lpstr>Introductions &amp; background</vt:lpstr>
      <vt:lpstr>Some housekeeping</vt:lpstr>
      <vt:lpstr>Learning objectives</vt:lpstr>
      <vt:lpstr>What I do: analytical tools for messy data</vt:lpstr>
      <vt:lpstr>Big idea behind my research</vt:lpstr>
      <vt:lpstr>Focus of this workshop</vt:lpstr>
      <vt:lpstr>Interesting (non-CS) thing to know about me</vt:lpstr>
      <vt:lpstr>Way more interesting thing</vt:lpstr>
      <vt:lpstr>3-minute biographies</vt:lpstr>
      <vt:lpstr>Outline</vt:lpstr>
      <vt:lpstr>What is visualization?</vt:lpstr>
      <vt:lpstr>What is visualization?</vt:lpstr>
      <vt:lpstr>Flashback…</vt:lpstr>
      <vt:lpstr>Flashback…</vt:lpstr>
      <vt:lpstr>Flashback…</vt:lpstr>
      <vt:lpstr>Flashback…</vt:lpstr>
      <vt:lpstr>Flashback…</vt:lpstr>
      <vt:lpstr>Question</vt:lpstr>
      <vt:lpstr>Do they help you spot trends?</vt:lpstr>
      <vt:lpstr>Do they help you explore?</vt:lpstr>
      <vt:lpstr>Do they tell a story?</vt:lpstr>
      <vt:lpstr>Visualization (def.)</vt:lpstr>
      <vt:lpstr>Data (def.)</vt:lpstr>
      <vt:lpstr>Data (def.)</vt:lpstr>
      <vt:lpstr>Data (def.)</vt:lpstr>
      <vt:lpstr>One way to think about this:</vt:lpstr>
      <vt:lpstr>Why is this important?</vt:lpstr>
      <vt:lpstr>Key question for this workshop</vt:lpstr>
      <vt:lpstr>Answer: it depends</vt:lpstr>
      <vt:lpstr>A quick history lesson…</vt:lpstr>
      <vt:lpstr>(Incomplete) History of Visualization: 15,000BC</vt:lpstr>
      <vt:lpstr>(Incomplete) History of Visualization: 900s</vt:lpstr>
      <vt:lpstr>(Incomplete) History of Visualization: 1970s</vt:lpstr>
      <vt:lpstr>(Incomplete) History of Visualization: 1980s</vt:lpstr>
      <vt:lpstr>(Incomplete) History of Visualization: 1990s</vt:lpstr>
      <vt:lpstr>(Incomplete) History of Visualization: 2000s</vt:lpstr>
      <vt:lpstr>Discussion: what are they all trying to do?</vt:lpstr>
      <vt:lpstr>Visualization helps shape mental models</vt:lpstr>
      <vt:lpstr>Information overload</vt:lpstr>
      <vt:lpstr>Mental models</vt:lpstr>
      <vt:lpstr>Mental Models: a Sketch</vt:lpstr>
      <vt:lpstr>1. We tend to see what we expect to see</vt:lpstr>
      <vt:lpstr>2. Mental models form quickly, &amp; update slowly</vt:lpstr>
      <vt:lpstr>3. New information gets incorporated      into the existing model</vt:lpstr>
      <vt:lpstr>4. Initial exposure interferes with      accurate perception</vt:lpstr>
      <vt:lpstr>The good, the bad, and the ugly…</vt:lpstr>
      <vt:lpstr>So what do we have to work with?</vt:lpstr>
      <vt:lpstr>Graphical primitives</vt:lpstr>
      <vt:lpstr>Visual dimension: position</vt:lpstr>
      <vt:lpstr>Visual dimension: size</vt:lpstr>
      <vt:lpstr>Visual dimension: value</vt:lpstr>
      <vt:lpstr>Visual dimension: color</vt:lpstr>
      <vt:lpstr>Visual dimension: orientation</vt:lpstr>
      <vt:lpstr>Visual dimension: shape</vt:lpstr>
      <vt:lpstr>Discussion: visual dimensions &amp; data type</vt:lpstr>
      <vt:lpstr>Pre-lunch activity: deconstructing graphics</vt:lpstr>
      <vt:lpstr>Discussion</vt:lpstr>
      <vt:lpstr>Principle 1: expressiveness</vt:lpstr>
      <vt:lpstr>Principle 1: expressiveness</vt:lpstr>
      <vt:lpstr>Principle 2: consistency</vt:lpstr>
      <vt:lpstr>Principle 2: consistency</vt:lpstr>
      <vt:lpstr>Principle 2: consistency</vt:lpstr>
      <vt:lpstr>Principle 2: consistency</vt:lpstr>
      <vt:lpstr>Tufte, 1983</vt:lpstr>
      <vt:lpstr>Tufte, 1983</vt:lpstr>
      <vt:lpstr>Tufte: maximize the data-ink ratio</vt:lpstr>
      <vt:lpstr>Familiar example</vt:lpstr>
      <vt:lpstr>Discussion</vt:lpstr>
      <vt:lpstr>Principle 3: importance ordering</vt:lpstr>
      <vt:lpstr>Principle 3: importance ordering</vt:lpstr>
      <vt:lpstr>Principle 3: importance ordering</vt:lpstr>
      <vt:lpstr>A caveat: “chart junk” and recall</vt:lpstr>
      <vt:lpstr>Chart junk and eye gaze</vt:lpstr>
      <vt:lpstr>After lunch</vt:lpstr>
    </vt:vector>
  </TitlesOfParts>
  <Company>UNC Charlotte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rchang</dc:creator>
  <cp:lastModifiedBy>Microsoft Office User</cp:lastModifiedBy>
  <cp:revision>349</cp:revision>
  <cp:lastPrinted>2018-06-14T13:50:37Z</cp:lastPrinted>
  <dcterms:created xsi:type="dcterms:W3CDTF">2010-09-06T14:11:22Z</dcterms:created>
  <dcterms:modified xsi:type="dcterms:W3CDTF">2018-06-15T01:52:51Z</dcterms:modified>
</cp:coreProperties>
</file>